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80"/>
  </p:notesMasterIdLst>
  <p:handoutMasterIdLst>
    <p:handoutMasterId r:id="rId81"/>
  </p:handoutMasterIdLst>
  <p:sldIdLst>
    <p:sldId id="256" r:id="rId2"/>
    <p:sldId id="419" r:id="rId3"/>
    <p:sldId id="398" r:id="rId4"/>
    <p:sldId id="527" r:id="rId5"/>
    <p:sldId id="439" r:id="rId6"/>
    <p:sldId id="522" r:id="rId7"/>
    <p:sldId id="523" r:id="rId8"/>
    <p:sldId id="524" r:id="rId9"/>
    <p:sldId id="525" r:id="rId10"/>
    <p:sldId id="414" r:id="rId11"/>
    <p:sldId id="364" r:id="rId12"/>
    <p:sldId id="354" r:id="rId13"/>
    <p:sldId id="355" r:id="rId14"/>
    <p:sldId id="356" r:id="rId15"/>
    <p:sldId id="440" r:id="rId16"/>
    <p:sldId id="441" r:id="rId17"/>
    <p:sldId id="415" r:id="rId18"/>
    <p:sldId id="366" r:id="rId19"/>
    <p:sldId id="367" r:id="rId20"/>
    <p:sldId id="376" r:id="rId21"/>
    <p:sldId id="370" r:id="rId22"/>
    <p:sldId id="444" r:id="rId23"/>
    <p:sldId id="538" r:id="rId24"/>
    <p:sldId id="539" r:id="rId25"/>
    <p:sldId id="431" r:id="rId26"/>
    <p:sldId id="540" r:id="rId27"/>
    <p:sldId id="534" r:id="rId28"/>
    <p:sldId id="535" r:id="rId29"/>
    <p:sldId id="541" r:id="rId30"/>
    <p:sldId id="542" r:id="rId31"/>
    <p:sldId id="543" r:id="rId32"/>
    <p:sldId id="445" r:id="rId33"/>
    <p:sldId id="377" r:id="rId34"/>
    <p:sldId id="453" r:id="rId35"/>
    <p:sldId id="544" r:id="rId36"/>
    <p:sldId id="545" r:id="rId37"/>
    <p:sldId id="546" r:id="rId38"/>
    <p:sldId id="458" r:id="rId39"/>
    <p:sldId id="381" r:id="rId40"/>
    <p:sldId id="529" r:id="rId41"/>
    <p:sldId id="530" r:id="rId42"/>
    <p:sldId id="548" r:id="rId43"/>
    <p:sldId id="549" r:id="rId44"/>
    <p:sldId id="547" r:id="rId45"/>
    <p:sldId id="550" r:id="rId46"/>
    <p:sldId id="551" r:id="rId47"/>
    <p:sldId id="378" r:id="rId48"/>
    <p:sldId id="557" r:id="rId49"/>
    <p:sldId id="561" r:id="rId50"/>
    <p:sldId id="562" r:id="rId51"/>
    <p:sldId id="460" r:id="rId52"/>
    <p:sldId id="467" r:id="rId53"/>
    <p:sldId id="564" r:id="rId54"/>
    <p:sldId id="563" r:id="rId55"/>
    <p:sldId id="565" r:id="rId56"/>
    <p:sldId id="423" r:id="rId57"/>
    <p:sldId id="471" r:id="rId58"/>
    <p:sldId id="509" r:id="rId59"/>
    <p:sldId id="566" r:id="rId60"/>
    <p:sldId id="387" r:id="rId61"/>
    <p:sldId id="472" r:id="rId62"/>
    <p:sldId id="477" r:id="rId63"/>
    <p:sldId id="567" r:id="rId64"/>
    <p:sldId id="390" r:id="rId65"/>
    <p:sldId id="479" r:id="rId66"/>
    <p:sldId id="481" r:id="rId67"/>
    <p:sldId id="482" r:id="rId68"/>
    <p:sldId id="487" r:id="rId69"/>
    <p:sldId id="568" r:id="rId70"/>
    <p:sldId id="392" r:id="rId71"/>
    <p:sldId id="569" r:id="rId72"/>
    <p:sldId id="570" r:id="rId73"/>
    <p:sldId id="571" r:id="rId74"/>
    <p:sldId id="407" r:id="rId75"/>
    <p:sldId id="428" r:id="rId76"/>
    <p:sldId id="442" r:id="rId77"/>
    <p:sldId id="443" r:id="rId78"/>
    <p:sldId id="409" r:id="rId79"/>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244ABB"/>
    <a:srgbClr val="3973B4"/>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27"/>
    <p:restoredTop sz="75365"/>
  </p:normalViewPr>
  <p:slideViewPr>
    <p:cSldViewPr>
      <p:cViewPr varScale="1">
        <p:scale>
          <a:sx n="89" d="100"/>
          <a:sy n="89" d="100"/>
        </p:scale>
        <p:origin x="2504" y="176"/>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6111"/>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24" Type="http://schemas.microsoft.com/office/2015/10/relationships/revisionInfo" Target="revisionInfo.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notesMaster" Target="notesMasters/notesMaster1.xml"/><Relationship Id="rId81" Type="http://schemas.openxmlformats.org/officeDocument/2006/relationships/handoutMaster" Target="handoutMasters/handoutMaster1.xml"/><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11/10/17</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a:latin typeface="Arial" charset="0"/>
                <a:ea typeface="ＭＳ Ｐゴシック" charset="-128"/>
              </a:rPr>
              <a:t>Introduce Trainers, and have Participants introduce themselves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ln/>
        </p:spPr>
      </p:sp>
      <p:sp>
        <p:nvSpPr>
          <p:cNvPr id="43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
        <p:nvSpPr>
          <p:cNvPr id="430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91D98D3-A88F-5148-B28B-3225A0FAB0FF}" type="slidenum">
              <a:rPr lang="en-US" altLang="en-US" sz="1200"/>
              <a:pPr/>
              <a:t>12</a:t>
            </a:fld>
            <a:endParaRPr lang="en-US"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28A3DDA-245E-544E-AFA6-728EDE1647FA}" type="slidenum">
              <a:rPr lang="en-US" altLang="en-US" sz="1200"/>
              <a:pPr/>
              <a:t>13</a:t>
            </a:fld>
            <a:endParaRPr lang="en-US"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14</a:t>
            </a:fld>
            <a:endParaRPr lang="en-US"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15</a:t>
            </a:fld>
            <a:endParaRPr lang="en-US" altLang="en-US" sz="1200"/>
          </a:p>
        </p:txBody>
      </p:sp>
    </p:spTree>
    <p:extLst>
      <p:ext uri="{BB962C8B-B14F-4D97-AF65-F5344CB8AC3E}">
        <p14:creationId xmlns:p14="http://schemas.microsoft.com/office/powerpoint/2010/main" val="19783573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16</a:t>
            </a:fld>
            <a:endParaRPr lang="en-US" altLang="en-US" sz="1200"/>
          </a:p>
        </p:txBody>
      </p:sp>
    </p:spTree>
    <p:extLst>
      <p:ext uri="{BB962C8B-B14F-4D97-AF65-F5344CB8AC3E}">
        <p14:creationId xmlns:p14="http://schemas.microsoft.com/office/powerpoint/2010/main" val="1957486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17</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endParaRPr lang="en-US" altLang="en-US">
              <a:latin typeface="Arial" charset="0"/>
              <a:ea typeface="ＭＳ Ｐゴシック"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F013D80-5FC4-F042-AEED-9D038AD4EA87}" type="slidenum">
              <a:rPr lang="en-US" altLang="en-US" sz="1200"/>
              <a:pPr/>
              <a:t>18</a:t>
            </a:fld>
            <a:endParaRPr lang="en-US" altLang="en-US" sz="120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20</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22</a:t>
            </a:fld>
            <a:endParaRPr lang="en-US" altLang="en-US"/>
          </a:p>
        </p:txBody>
      </p:sp>
    </p:spTree>
    <p:extLst>
      <p:ext uri="{BB962C8B-B14F-4D97-AF65-F5344CB8AC3E}">
        <p14:creationId xmlns:p14="http://schemas.microsoft.com/office/powerpoint/2010/main" val="7727205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23</a:t>
            </a:fld>
            <a:endParaRPr lang="en-US" altLang="en-US"/>
          </a:p>
        </p:txBody>
      </p:sp>
    </p:spTree>
    <p:extLst>
      <p:ext uri="{BB962C8B-B14F-4D97-AF65-F5344CB8AC3E}">
        <p14:creationId xmlns:p14="http://schemas.microsoft.com/office/powerpoint/2010/main" val="932048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24</a:t>
            </a:fld>
            <a:endParaRPr lang="en-US" altLang="en-US"/>
          </a:p>
        </p:txBody>
      </p:sp>
    </p:spTree>
    <p:extLst>
      <p:ext uri="{BB962C8B-B14F-4D97-AF65-F5344CB8AC3E}">
        <p14:creationId xmlns:p14="http://schemas.microsoft.com/office/powerpoint/2010/main" val="1028610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26</a:t>
            </a:fld>
            <a:endParaRPr lang="en-US" altLang="en-US"/>
          </a:p>
        </p:txBody>
      </p:sp>
    </p:spTree>
    <p:extLst>
      <p:ext uri="{BB962C8B-B14F-4D97-AF65-F5344CB8AC3E}">
        <p14:creationId xmlns:p14="http://schemas.microsoft.com/office/powerpoint/2010/main" val="3941131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27</a:t>
            </a:fld>
            <a:endParaRPr lang="en-US" altLang="en-US"/>
          </a:p>
        </p:txBody>
      </p:sp>
    </p:spTree>
    <p:extLst>
      <p:ext uri="{BB962C8B-B14F-4D97-AF65-F5344CB8AC3E}">
        <p14:creationId xmlns:p14="http://schemas.microsoft.com/office/powerpoint/2010/main" val="1272943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28</a:t>
            </a:fld>
            <a:endParaRPr lang="en-US" altLang="en-US"/>
          </a:p>
        </p:txBody>
      </p:sp>
    </p:spTree>
    <p:extLst>
      <p:ext uri="{BB962C8B-B14F-4D97-AF65-F5344CB8AC3E}">
        <p14:creationId xmlns:p14="http://schemas.microsoft.com/office/powerpoint/2010/main" val="6692245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29</a:t>
            </a:fld>
            <a:endParaRPr lang="en-US" altLang="en-US"/>
          </a:p>
        </p:txBody>
      </p:sp>
    </p:spTree>
    <p:extLst>
      <p:ext uri="{BB962C8B-B14F-4D97-AF65-F5344CB8AC3E}">
        <p14:creationId xmlns:p14="http://schemas.microsoft.com/office/powerpoint/2010/main" val="11573022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30</a:t>
            </a:fld>
            <a:endParaRPr lang="en-US" altLang="en-US"/>
          </a:p>
        </p:txBody>
      </p:sp>
    </p:spTree>
    <p:extLst>
      <p:ext uri="{BB962C8B-B14F-4D97-AF65-F5344CB8AC3E}">
        <p14:creationId xmlns:p14="http://schemas.microsoft.com/office/powerpoint/2010/main" val="1155737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31</a:t>
            </a:fld>
            <a:endParaRPr lang="en-US" altLang="en-US"/>
          </a:p>
        </p:txBody>
      </p:sp>
    </p:spTree>
    <p:extLst>
      <p:ext uri="{BB962C8B-B14F-4D97-AF65-F5344CB8AC3E}">
        <p14:creationId xmlns:p14="http://schemas.microsoft.com/office/powerpoint/2010/main" val="8281700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32</a:t>
            </a:fld>
            <a:endParaRPr lang="en-US" altLang="en-US"/>
          </a:p>
        </p:txBody>
      </p:sp>
    </p:spTree>
    <p:extLst>
      <p:ext uri="{BB962C8B-B14F-4D97-AF65-F5344CB8AC3E}">
        <p14:creationId xmlns:p14="http://schemas.microsoft.com/office/powerpoint/2010/main" val="11029295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33</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36</a:t>
            </a:fld>
            <a:endParaRPr lang="en-US" altLang="en-US"/>
          </a:p>
        </p:txBody>
      </p:sp>
    </p:spTree>
    <p:extLst>
      <p:ext uri="{BB962C8B-B14F-4D97-AF65-F5344CB8AC3E}">
        <p14:creationId xmlns:p14="http://schemas.microsoft.com/office/powerpoint/2010/main" val="1441703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3</a:t>
            </a:fld>
            <a:endParaRPr lang="en-US" altLang="en-US"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37</a:t>
            </a:fld>
            <a:endParaRPr lang="en-US" altLang="en-US"/>
          </a:p>
        </p:txBody>
      </p:sp>
    </p:spTree>
    <p:extLst>
      <p:ext uri="{BB962C8B-B14F-4D97-AF65-F5344CB8AC3E}">
        <p14:creationId xmlns:p14="http://schemas.microsoft.com/office/powerpoint/2010/main" val="18332197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39</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40</a:t>
            </a:fld>
            <a:endParaRPr lang="en-US" altLang="en-US"/>
          </a:p>
        </p:txBody>
      </p:sp>
    </p:spTree>
    <p:extLst>
      <p:ext uri="{BB962C8B-B14F-4D97-AF65-F5344CB8AC3E}">
        <p14:creationId xmlns:p14="http://schemas.microsoft.com/office/powerpoint/2010/main" val="7293117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44</a:t>
            </a:fld>
            <a:endParaRPr lang="en-US" altLang="en-US"/>
          </a:p>
        </p:txBody>
      </p:sp>
    </p:spTree>
    <p:extLst>
      <p:ext uri="{BB962C8B-B14F-4D97-AF65-F5344CB8AC3E}">
        <p14:creationId xmlns:p14="http://schemas.microsoft.com/office/powerpoint/2010/main" val="3350383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45</a:t>
            </a:fld>
            <a:endParaRPr lang="en-US" altLang="en-US"/>
          </a:p>
        </p:txBody>
      </p:sp>
    </p:spTree>
    <p:extLst>
      <p:ext uri="{BB962C8B-B14F-4D97-AF65-F5344CB8AC3E}">
        <p14:creationId xmlns:p14="http://schemas.microsoft.com/office/powerpoint/2010/main" val="21434004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47</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50</a:t>
            </a:fld>
            <a:endParaRPr lang="en-US" altLang="en-US"/>
          </a:p>
        </p:txBody>
      </p:sp>
    </p:spTree>
    <p:extLst>
      <p:ext uri="{BB962C8B-B14F-4D97-AF65-F5344CB8AC3E}">
        <p14:creationId xmlns:p14="http://schemas.microsoft.com/office/powerpoint/2010/main" val="7787026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53</a:t>
            </a:fld>
            <a:endParaRPr lang="en-US" altLang="en-US"/>
          </a:p>
        </p:txBody>
      </p:sp>
    </p:spTree>
    <p:extLst>
      <p:ext uri="{BB962C8B-B14F-4D97-AF65-F5344CB8AC3E}">
        <p14:creationId xmlns:p14="http://schemas.microsoft.com/office/powerpoint/2010/main" val="19460008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56</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60</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4</a:t>
            </a:fld>
            <a:endParaRPr lang="en-US" altLang="en-US" sz="1200"/>
          </a:p>
        </p:txBody>
      </p:sp>
    </p:spTree>
    <p:extLst>
      <p:ext uri="{BB962C8B-B14F-4D97-AF65-F5344CB8AC3E}">
        <p14:creationId xmlns:p14="http://schemas.microsoft.com/office/powerpoint/2010/main" val="6132474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61</a:t>
            </a:fld>
            <a:endParaRPr lang="en-US" altLang="en-US"/>
          </a:p>
        </p:txBody>
      </p:sp>
    </p:spTree>
    <p:extLst>
      <p:ext uri="{BB962C8B-B14F-4D97-AF65-F5344CB8AC3E}">
        <p14:creationId xmlns:p14="http://schemas.microsoft.com/office/powerpoint/2010/main" val="18806794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62</a:t>
            </a:fld>
            <a:endParaRPr lang="en-US" altLang="en-US"/>
          </a:p>
        </p:txBody>
      </p:sp>
    </p:spTree>
    <p:extLst>
      <p:ext uri="{BB962C8B-B14F-4D97-AF65-F5344CB8AC3E}">
        <p14:creationId xmlns:p14="http://schemas.microsoft.com/office/powerpoint/2010/main" val="18226577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63</a:t>
            </a:fld>
            <a:endParaRPr lang="en-US" altLang="en-US"/>
          </a:p>
        </p:txBody>
      </p:sp>
    </p:spTree>
    <p:extLst>
      <p:ext uri="{BB962C8B-B14F-4D97-AF65-F5344CB8AC3E}">
        <p14:creationId xmlns:p14="http://schemas.microsoft.com/office/powerpoint/2010/main" val="12834737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64</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66</a:t>
            </a:fld>
            <a:endParaRPr lang="en-US" altLang="en-US"/>
          </a:p>
        </p:txBody>
      </p:sp>
    </p:spTree>
    <p:extLst>
      <p:ext uri="{BB962C8B-B14F-4D97-AF65-F5344CB8AC3E}">
        <p14:creationId xmlns:p14="http://schemas.microsoft.com/office/powerpoint/2010/main" val="17198332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9B2C429-7DB4-7448-8BEB-D9570C7A0A94}" type="slidenum">
              <a:rPr lang="en-US" altLang="en-US" sz="1200"/>
              <a:pPr/>
              <a:t>70</a:t>
            </a:fld>
            <a:endParaRPr lang="en-US" altLang="en-US" sz="12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one part of a multi-facet pathway that we at Bootstrap have created. </a:t>
            </a:r>
            <a:r>
              <a:rPr lang="en-US" dirty="0" err="1"/>
              <a:t>Bootstrap:Physics</a:t>
            </a:r>
            <a:r>
              <a:rPr lang="en-US" dirty="0"/>
              <a:t> allows your physics teacher to integrate computing into a standard HS Physics class, and Bootstrap:Reactive</a:t>
            </a:r>
            <a:r>
              <a:rPr lang="en-US" baseline="0" dirty="0"/>
              <a:t> allows your students to go deeper into CS by </a:t>
            </a:r>
            <a:r>
              <a:rPr lang="en-US" i="1" baseline="0" dirty="0"/>
              <a:t>building on </a:t>
            </a:r>
            <a:r>
              <a:rPr lang="mr-IN" i="1" baseline="0" dirty="0"/>
              <a:t>–</a:t>
            </a:r>
            <a:r>
              <a:rPr lang="en-US" i="0" baseline="0" dirty="0"/>
              <a:t> rather than throwing away </a:t>
            </a:r>
            <a:r>
              <a:rPr lang="mr-IN" i="0" baseline="0" dirty="0"/>
              <a:t>–</a:t>
            </a:r>
            <a:r>
              <a:rPr lang="en-US" i="0" baseline="0" dirty="0"/>
              <a:t> what they’ve learned. But there’s also a new trend in CS, which is taking over universities and the corporate world: </a:t>
            </a:r>
            <a:r>
              <a:rPr lang="en-US" b="1" i="0" baseline="0" dirty="0"/>
              <a:t>Data Science</a:t>
            </a:r>
            <a:r>
              <a:rPr lang="en-US" b="1" i="1" baseline="0" dirty="0"/>
              <a:t>. </a:t>
            </a:r>
            <a:r>
              <a:rPr lang="en-US" b="0" i="0" baseline="0" dirty="0"/>
              <a:t>Here are just a few screenshots of major institutions that are pushing for Data Science. And now</a:t>
            </a:r>
            <a:r>
              <a:rPr lang="mr-IN" b="0" i="0" baseline="0" dirty="0"/>
              <a:t>…</a:t>
            </a:r>
            <a:r>
              <a:rPr lang="en-US" b="0" i="0" baseline="0" dirty="0"/>
              <a:t>Bootstrap is offering an introductory Data Science module for </a:t>
            </a:r>
            <a:r>
              <a:rPr lang="en-US" b="0" i="1" baseline="0" dirty="0"/>
              <a:t>middle or high school</a:t>
            </a:r>
            <a:r>
              <a:rPr lang="en-US" b="0" i="0" baseline="0" dirty="0"/>
              <a:t>, which requires no </a:t>
            </a:r>
            <a:r>
              <a:rPr lang="en-US" b="0" i="0" baseline="0"/>
              <a:t>computing background!</a:t>
            </a:r>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76</a:t>
            </a:fld>
            <a:endParaRPr lang="en-US" altLang="en-US"/>
          </a:p>
        </p:txBody>
      </p:sp>
    </p:spTree>
    <p:extLst>
      <p:ext uri="{BB962C8B-B14F-4D97-AF65-F5344CB8AC3E}">
        <p14:creationId xmlns:p14="http://schemas.microsoft.com/office/powerpoint/2010/main" val="143889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5</a:t>
            </a:fld>
            <a:endParaRPr lang="en-US" altLang="en-US" sz="1200"/>
          </a:p>
        </p:txBody>
      </p:sp>
    </p:spTree>
    <p:extLst>
      <p:ext uri="{BB962C8B-B14F-4D97-AF65-F5344CB8AC3E}">
        <p14:creationId xmlns:p14="http://schemas.microsoft.com/office/powerpoint/2010/main" val="1998187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7</a:t>
            </a:fld>
            <a:endParaRPr lang="en-US" altLang="en-US" sz="1200"/>
          </a:p>
        </p:txBody>
      </p:sp>
    </p:spTree>
    <p:extLst>
      <p:ext uri="{BB962C8B-B14F-4D97-AF65-F5344CB8AC3E}">
        <p14:creationId xmlns:p14="http://schemas.microsoft.com/office/powerpoint/2010/main" val="2077811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8</a:t>
            </a:fld>
            <a:endParaRPr lang="en-US" altLang="en-US" sz="1200"/>
          </a:p>
        </p:txBody>
      </p:sp>
    </p:spTree>
    <p:extLst>
      <p:ext uri="{BB962C8B-B14F-4D97-AF65-F5344CB8AC3E}">
        <p14:creationId xmlns:p14="http://schemas.microsoft.com/office/powerpoint/2010/main" val="257843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dirty="0">
                <a:latin typeface="Arial" charset="0"/>
                <a:ea typeface="ＭＳ Ｐゴシック" charset="-128"/>
              </a:rPr>
              <a:t>If it’s more about programming</a:t>
            </a:r>
            <a:r>
              <a:rPr lang="en-US" altLang="en-US" sz="1100" baseline="0" dirty="0">
                <a:latin typeface="Arial" charset="0"/>
                <a:ea typeface="ＭＳ Ｐゴシック" charset="-128"/>
              </a:rPr>
              <a:t> than it is about </a:t>
            </a:r>
            <a:r>
              <a:rPr lang="en-US" altLang="en-US" sz="1100" i="1" baseline="0" dirty="0">
                <a:latin typeface="Arial" charset="0"/>
                <a:ea typeface="ＭＳ Ｐゴシック" charset="-128"/>
              </a:rPr>
              <a:t>thinking and writing</a:t>
            </a:r>
            <a:r>
              <a:rPr lang="en-US" altLang="en-US" sz="1100" i="0" baseline="0" dirty="0">
                <a:latin typeface="Arial" charset="0"/>
                <a:ea typeface="ＭＳ Ｐゴシック" charset="-128"/>
              </a:rPr>
              <a:t>, we fail</a:t>
            </a:r>
            <a:endParaRPr lang="en-US" altLang="en-US" sz="1100" dirty="0">
              <a:latin typeface="Arial" charset="0"/>
              <a:ea typeface="ＭＳ Ｐゴシック"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9</a:t>
            </a:fld>
            <a:endParaRPr lang="en-US" altLang="en-US" sz="1200"/>
          </a:p>
        </p:txBody>
      </p:sp>
    </p:spTree>
    <p:extLst>
      <p:ext uri="{BB962C8B-B14F-4D97-AF65-F5344CB8AC3E}">
        <p14:creationId xmlns:p14="http://schemas.microsoft.com/office/powerpoint/2010/main" val="1956998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11</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 Id="rId3" Type="http://schemas.openxmlformats.org/officeDocument/2006/relationships/image" Target="../media/image8.tif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6" name="Picture 5" descr="bootstrap-22.jpg"/>
          <p:cNvPicPr>
            <a:picLocks noChangeAspect="1"/>
          </p:cNvPicPr>
          <p:nvPr userDrawn="1"/>
        </p:nvPicPr>
        <p:blipFill>
          <a:blip r:embed="rId2" cstate="screen">
            <a:extLst>
              <a:ext uri="{28A0092B-C50C-407E-A947-70E740481C1C}">
                <a14:useLocalDpi xmlns:a14="http://schemas.microsoft.com/office/drawing/2010/main"/>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65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81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a:t>www.BootstrapWorld.org</a:t>
            </a:r>
            <a:r>
              <a:rPr lang="en-US" dirty="0"/>
              <a:t>     |    #</a:t>
            </a:r>
            <a:r>
              <a:rPr lang="en-US" dirty="0" err="1"/>
              <a:t>BootstrapCS</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600" y="76200"/>
            <a:ext cx="1570038" cy="1570038"/>
          </a:xfrm>
          <a:prstGeom prst="rect">
            <a:avLst/>
          </a:prstGeom>
        </p:spPr>
      </p:pic>
    </p:spTree>
    <p:extLst>
      <p:ext uri="{BB962C8B-B14F-4D97-AF65-F5344CB8AC3E}">
        <p14:creationId xmlns:p14="http://schemas.microsoft.com/office/powerpoint/2010/main" val="1664942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6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27" name="Content Placeholder 26"/>
          <p:cNvSpPr>
            <a:spLocks noGrp="1"/>
          </p:cNvSpPr>
          <p:nvPr>
            <p:ph idx="1"/>
          </p:nvPr>
        </p:nvSpPr>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a:t>www.BootstrapWorld.org</a:t>
            </a:r>
            <a:r>
              <a:rPr lang="en-US" dirty="0"/>
              <a:t>     |    #</a:t>
            </a:r>
            <a:r>
              <a:rPr lang="en-US" dirty="0" err="1"/>
              <a:t>BootstrapCS</a:t>
            </a:r>
            <a:endParaRPr lang="en-US" dirty="0"/>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600" y="76200"/>
            <a:ext cx="1570038" cy="1570038"/>
          </a:xfrm>
          <a:prstGeom prst="rect">
            <a:avLst/>
          </a:prstGeom>
        </p:spPr>
      </p:pic>
    </p:spTree>
    <p:extLst>
      <p:ext uri="{BB962C8B-B14F-4D97-AF65-F5344CB8AC3E}">
        <p14:creationId xmlns:p14="http://schemas.microsoft.com/office/powerpoint/2010/main" val="1157164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961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046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07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4" name="Picture 1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9144000" cy="6858000"/>
          </a:xfrm>
          <a:prstGeom prst="rect">
            <a:avLst/>
          </a:prstGeom>
        </p:spPr>
      </p:pic>
    </p:spTree>
    <p:extLst>
      <p:ext uri="{BB962C8B-B14F-4D97-AF65-F5344CB8AC3E}">
        <p14:creationId xmlns:p14="http://schemas.microsoft.com/office/powerpoint/2010/main" val="170227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3905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7355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505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a:solidFill>
                <a:schemeClr val="tx2"/>
              </a:solidFill>
            </a:endParaRPr>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a:t>Click To Edit Master Title Style</a:t>
            </a:r>
          </a:p>
        </p:txBody>
      </p:sp>
      <p:sp>
        <p:nvSpPr>
          <p:cNvPr id="28" name="Footer Placeholder 27"/>
          <p:cNvSpPr>
            <a:spLocks noGrp="1"/>
          </p:cNvSpPr>
          <p:nvPr>
            <p:ph type="ftr" sz="quarter" idx="3"/>
          </p:nvPr>
        </p:nvSpPr>
        <p:spPr>
          <a:xfrm>
            <a:off x="152400" y="6477000"/>
            <a:ext cx="3352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BootstrapCS</a:t>
            </a:r>
            <a:endParaRPr lang="en-US" dirty="0"/>
          </a:p>
        </p:txBody>
      </p:sp>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hf sldNum="0" hdr="0" dt="0"/>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1" Type="http://schemas.openxmlformats.org/officeDocument/2006/relationships/tags" Target="../tags/tag1.xml"/><Relationship Id="rId2"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tags" Target="../tags/tag2.xml"/><Relationship Id="rId2"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37.tiff"/><Relationship Id="rId1" Type="http://schemas.openxmlformats.org/officeDocument/2006/relationships/tags" Target="../tags/tag3.xml"/><Relationship Id="rId2"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38.tiff"/><Relationship Id="rId5" Type="http://schemas.openxmlformats.org/officeDocument/2006/relationships/image" Target="../media/image39.tiff"/><Relationship Id="rId1" Type="http://schemas.openxmlformats.org/officeDocument/2006/relationships/tags" Target="../tags/tag4.xml"/><Relationship Id="rId2"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3.xml"/><Relationship Id="rId3"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code.pyret.org/" TargetMode="External"/><Relationship Id="rId3" Type="http://schemas.openxmlformats.org/officeDocument/2006/relationships/hyperlink" Target="http://www.BootstrapWorld.org/material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code.pyret.org/editor#share=0BzzMl1BJlJDkVTlPTjlIWFB2aDA"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ocs.google.com/spreadsheets/d/19m1bUCQo3fCzmSEmWMjTfnmsNIMqiByLytHE0JYtnQM/" TargetMode="External"/><Relationship Id="rId3" Type="http://schemas.openxmlformats.org/officeDocument/2006/relationships/hyperlink" Target="https://code.pyret.org/editor#share=0BzzMl1BJlJDkYkhKMG51VlRiWk0"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code.pyret.org/editor#share=0BzzMl1BJlJDkbnZhbE1QSEE0eEE"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bnZhbE1QSEE0eEE"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bnZhbE1QSEE0eEE"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1" Type="http://schemas.openxmlformats.org/officeDocument/2006/relationships/image" Target="../media/image25.tiff"/><Relationship Id="rId12" Type="http://schemas.openxmlformats.org/officeDocument/2006/relationships/image" Target="../media/image26.tiff"/><Relationship Id="rId13" Type="http://schemas.openxmlformats.org/officeDocument/2006/relationships/image" Target="../media/image27.tiff"/><Relationship Id="rId1" Type="http://schemas.openxmlformats.org/officeDocument/2006/relationships/slideLayout" Target="../slideLayouts/slideLayout3.xml"/><Relationship Id="rId2" Type="http://schemas.openxmlformats.org/officeDocument/2006/relationships/image" Target="../media/image16.tiff"/><Relationship Id="rId3" Type="http://schemas.openxmlformats.org/officeDocument/2006/relationships/image" Target="../media/image17.tiff"/><Relationship Id="rId4" Type="http://schemas.openxmlformats.org/officeDocument/2006/relationships/image" Target="../media/image18.tiff"/><Relationship Id="rId5" Type="http://schemas.openxmlformats.org/officeDocument/2006/relationships/image" Target="../media/image19.tiff"/><Relationship Id="rId6" Type="http://schemas.openxmlformats.org/officeDocument/2006/relationships/image" Target="../media/image20.tiff"/><Relationship Id="rId7" Type="http://schemas.openxmlformats.org/officeDocument/2006/relationships/image" Target="../media/image21.tiff"/><Relationship Id="rId8" Type="http://schemas.openxmlformats.org/officeDocument/2006/relationships/image" Target="../media/image22.tiff"/><Relationship Id="rId9" Type="http://schemas.openxmlformats.org/officeDocument/2006/relationships/image" Target="../media/image23.tiff"/><Relationship Id="rId10" Type="http://schemas.openxmlformats.org/officeDocument/2006/relationships/image" Target="../media/image24.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tif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3.png"/></Relationships>
</file>

<file path=ppt/slides/_rels/slide68.xml.rels><?xml version="1.0" encoding="UTF-8" standalone="yes"?>
<Relationships xmlns="http://schemas.openxmlformats.org/package/2006/relationships"><Relationship Id="rId3" Type="http://schemas.openxmlformats.org/officeDocument/2006/relationships/image" Target="../media/image45.tiff"/><Relationship Id="rId4" Type="http://schemas.openxmlformats.org/officeDocument/2006/relationships/image" Target="../media/image15.emf"/><Relationship Id="rId1" Type="http://schemas.openxmlformats.org/officeDocument/2006/relationships/slideLayout" Target="../slideLayouts/slideLayout11.xml"/><Relationship Id="rId2" Type="http://schemas.openxmlformats.org/officeDocument/2006/relationships/image" Target="../media/image44.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www.geogebra.org/m/xC6zq7Zv" TargetMode="External"/><Relationship Id="rId3" Type="http://schemas.openxmlformats.org/officeDocument/2006/relationships/image" Target="../media/image4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ocs.google.com/document/d/1Pq-b6rFHDu78t5fCP6rBpEINivWraS3d-JND-QaBtfk"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47.jpeg"/><Relationship Id="rId4" Type="http://schemas.openxmlformats.org/officeDocument/2006/relationships/image" Target="../media/image48.jpeg"/><Relationship Id="rId5" Type="http://schemas.openxmlformats.org/officeDocument/2006/relationships/image" Target="../media/image49.jpeg"/><Relationship Id="rId6" Type="http://schemas.openxmlformats.org/officeDocument/2006/relationships/image" Target="../media/image50.tiff"/><Relationship Id="rId1" Type="http://schemas.openxmlformats.org/officeDocument/2006/relationships/slideLayout" Target="../slideLayouts/slideLayout11.xml"/><Relationship Id="rId2" Type="http://schemas.openxmlformats.org/officeDocument/2006/relationships/notesSlide" Target="../notesSlides/notesSlide4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1.png"/><Relationship Id="rId3" Type="http://schemas.openxmlformats.org/officeDocument/2006/relationships/image" Target="../media/image5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tiff"/><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25.tiff"/><Relationship Id="rId4" Type="http://schemas.openxmlformats.org/officeDocument/2006/relationships/image" Target="../media/image31.tiff"/><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1"/>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8600" y="6248400"/>
            <a:ext cx="2083329" cy="60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4886103" y="5996226"/>
            <a:ext cx="4257897" cy="861774"/>
          </a:xfrm>
          <a:prstGeom prst="rect">
            <a:avLst/>
          </a:prstGeom>
          <a:noFill/>
        </p:spPr>
        <p:txBody>
          <a:bodyPr wrap="none" rtlCol="0">
            <a:spAutoFit/>
          </a:bodyPr>
          <a:lstStyle/>
          <a:p>
            <a:r>
              <a:rPr lang="en-US" sz="5000" b="1" dirty="0" err="1">
                <a:latin typeface="Century Gothic" charset="0"/>
                <a:ea typeface="Century Gothic" charset="0"/>
                <a:cs typeface="Century Gothic" charset="0"/>
              </a:rPr>
              <a:t>DataScience</a:t>
            </a:r>
            <a:endParaRPr lang="en-US" sz="5000" b="1" dirty="0">
              <a:latin typeface="Century Gothic" charset="0"/>
              <a:ea typeface="Century Gothic" charset="0"/>
              <a:cs typeface="Century Gothic"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Goals for this Workshop</a:t>
            </a:r>
          </a:p>
        </p:txBody>
      </p:sp>
      <p:sp>
        <p:nvSpPr>
          <p:cNvPr id="18434" name="Content Placeholder 2"/>
          <p:cNvSpPr>
            <a:spLocks noGrp="1"/>
          </p:cNvSpPr>
          <p:nvPr>
            <p:ph idx="1"/>
          </p:nvPr>
        </p:nvSpPr>
        <p:spPr/>
        <p:txBody>
          <a:bodyPr/>
          <a:lstStyle/>
          <a:p>
            <a:pPr>
              <a:lnSpc>
                <a:spcPct val="150000"/>
              </a:lnSpc>
            </a:pPr>
            <a:r>
              <a:rPr lang="en-US" altLang="en-US" dirty="0">
                <a:ea typeface="ＭＳ Ｐゴシック" charset="-128"/>
                <a:cs typeface="Helvetica" charset="0"/>
              </a:rPr>
              <a:t>Understand what “Data Science” is, why it matters</a:t>
            </a:r>
          </a:p>
          <a:p>
            <a:pPr>
              <a:lnSpc>
                <a:spcPct val="150000"/>
              </a:lnSpc>
            </a:pPr>
            <a:r>
              <a:rPr lang="en-US" altLang="en-US" dirty="0">
                <a:ea typeface="ＭＳ Ｐゴシック" charset="-128"/>
                <a:cs typeface="Helvetica" charset="0"/>
              </a:rPr>
              <a:t>Get comfortable with programming in </a:t>
            </a:r>
            <a:r>
              <a:rPr lang="en-US" altLang="en-US" dirty="0" err="1">
                <a:ea typeface="ＭＳ Ｐゴシック" charset="-128"/>
                <a:cs typeface="Helvetica" charset="0"/>
              </a:rPr>
              <a:t>Pyret</a:t>
            </a:r>
            <a:endParaRPr lang="en-US" altLang="en-US" dirty="0">
              <a:ea typeface="ＭＳ Ｐゴシック" charset="-128"/>
              <a:cs typeface="Helvetica" charset="0"/>
            </a:endParaRPr>
          </a:p>
          <a:p>
            <a:pPr>
              <a:lnSpc>
                <a:spcPct val="150000"/>
              </a:lnSpc>
            </a:pPr>
            <a:r>
              <a:rPr lang="en-US" altLang="en-US" dirty="0">
                <a:ea typeface="ＭＳ Ｐゴシック" charset="-128"/>
                <a:cs typeface="Helvetica" charset="0"/>
              </a:rPr>
              <a:t>Work through the entire curriculum</a:t>
            </a:r>
          </a:p>
          <a:p>
            <a:pPr>
              <a:lnSpc>
                <a:spcPct val="150000"/>
              </a:lnSpc>
            </a:pPr>
            <a:r>
              <a:rPr lang="en-US" altLang="en-US" dirty="0">
                <a:ea typeface="ＭＳ Ｐゴシック" charset="-128"/>
                <a:cs typeface="Helvetica" charset="0"/>
              </a:rPr>
              <a:t>Discuss pedagogy</a:t>
            </a:r>
          </a:p>
          <a:p>
            <a:pPr>
              <a:lnSpc>
                <a:spcPct val="150000"/>
              </a:lnSpc>
            </a:pPr>
            <a:r>
              <a:rPr lang="en-US" altLang="en-US" i="1" dirty="0">
                <a:ea typeface="ＭＳ Ｐゴシック" charset="-128"/>
                <a:cs typeface="Helvetica" charset="0"/>
              </a:rPr>
              <a:t>Get your feedback</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Bootstrap Materials</a:t>
            </a:r>
            <a:endParaRPr lang="en-US" cap="small" dirty="0"/>
          </a:p>
        </p:txBody>
      </p:sp>
      <p:sp>
        <p:nvSpPr>
          <p:cNvPr id="3" name="Vertical Text Placeholder 2"/>
          <p:cNvSpPr>
            <a:spLocks noGrp="1"/>
          </p:cNvSpPr>
          <p:nvPr>
            <p:ph idx="1"/>
          </p:nvPr>
        </p:nvSpPr>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activities.</a:t>
            </a:r>
            <a:endParaRPr lang="en-US" altLang="en-US" u="sng" dirty="0">
              <a:ea typeface="ＭＳ Ｐゴシック" charset="-128"/>
              <a:cs typeface="Helvetica" charset="0"/>
            </a:endParaRPr>
          </a:p>
          <a:p>
            <a:pPr eaLnBrk="1" hangingPunct="1">
              <a:spcAft>
                <a:spcPts val="2400"/>
              </a:spcAft>
            </a:pPr>
            <a:r>
              <a:rPr lang="en-US" altLang="en-US" b="1" dirty="0" smtClean="0">
                <a:ea typeface="ＭＳ Ｐゴシック" charset="-128"/>
                <a:cs typeface="Helvetica" charset="0"/>
              </a:rPr>
              <a:t>Language</a:t>
            </a:r>
            <a:r>
              <a:rPr lang="en-US" altLang="en-US" dirty="0">
                <a:ea typeface="ＭＳ Ｐゴシック" charset="-128"/>
                <a:cs typeface="Helvetica" charset="0"/>
              </a:rPr>
              <a:t>: Algebraic semantics, integrated tables, integrated graphing and plotting</a:t>
            </a: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10,000 Foot View</a:t>
            </a:r>
          </a:p>
        </p:txBody>
      </p:sp>
      <p:sp>
        <p:nvSpPr>
          <p:cNvPr id="3" name="Content Placeholder 2"/>
          <p:cNvSpPr>
            <a:spLocks noGrp="1"/>
          </p:cNvSpPr>
          <p:nvPr>
            <p:ph idx="1"/>
          </p:nvPr>
        </p:nvSpPr>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p:txBody>
      </p:sp>
      <p:pic>
        <p:nvPicPr>
          <p:cNvPr id="2" name="Picture 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112244" y="2514600"/>
            <a:ext cx="3752649" cy="3684131"/>
          </a:xfrm>
          <a:prstGeom prst="rect">
            <a:avLst/>
          </a:prstGeom>
        </p:spPr>
      </p:pic>
      <p:sp>
        <p:nvSpPr>
          <p:cNvPr id="8" name="Footer Placeholder 7"/>
          <p:cNvSpPr>
            <a:spLocks noGrp="1"/>
          </p:cNvSpPr>
          <p:nvPr>
            <p:ph type="ftr" sz="quarter" idx="11"/>
          </p:nvPr>
        </p:nvSpPr>
        <p:spPr/>
        <p:txBody>
          <a:bodyPr/>
          <a:lstStyle/>
          <a:p>
            <a:pPr>
              <a:defRPr/>
            </a:pPr>
            <a:r>
              <a:rPr lang="en-US"/>
              <a:t>www.BootstrapWorld.org     |    #BootstrapCS</a:t>
            </a:r>
            <a:endParaRPr lang="en-US" dirty="0"/>
          </a:p>
        </p:txBody>
      </p:sp>
      <p:grpSp>
        <p:nvGrpSpPr>
          <p:cNvPr id="10" name="Group 9"/>
          <p:cNvGrpSpPr/>
          <p:nvPr/>
        </p:nvGrpSpPr>
        <p:grpSpPr>
          <a:xfrm>
            <a:off x="1242652" y="2450062"/>
            <a:ext cx="7121562" cy="3722814"/>
            <a:chOff x="1242652" y="2450062"/>
            <a:chExt cx="7121562" cy="3722814"/>
          </a:xfrm>
        </p:grpSpPr>
        <p:pic>
          <p:nvPicPr>
            <p:cNvPr id="5" name="Picture 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242652" y="2450062"/>
              <a:ext cx="3490381" cy="3722814"/>
            </a:xfrm>
            <a:prstGeom prst="rect">
              <a:avLst/>
            </a:prstGeom>
            <a:solidFill>
              <a:schemeClr val="tx1"/>
            </a:solidFill>
          </p:spPr>
        </p:pic>
        <p:pic>
          <p:nvPicPr>
            <p:cNvPr id="9" name="Picture 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733033" y="2514600"/>
              <a:ext cx="3631181" cy="3299187"/>
            </a:xfrm>
            <a:prstGeom prst="rect">
              <a:avLst/>
            </a:prstGeom>
          </p:spPr>
        </p:pic>
      </p:grpSp>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0"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grpSp>
        <p:nvGrpSpPr>
          <p:cNvPr id="8" name="Group 7"/>
          <p:cNvGrpSpPr/>
          <p:nvPr/>
        </p:nvGrpSpPr>
        <p:grpSpPr>
          <a:xfrm>
            <a:off x="685800" y="3773303"/>
            <a:ext cx="7899400" cy="2325872"/>
            <a:chOff x="685800" y="3773303"/>
            <a:chExt cx="7899400" cy="2325872"/>
          </a:xfrm>
        </p:grpSpPr>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410200" y="3773303"/>
              <a:ext cx="3175000" cy="232587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85800" y="3843795"/>
              <a:ext cx="2895600" cy="2198230"/>
            </a:xfrm>
            <a:prstGeom prst="rect">
              <a:avLst/>
            </a:prstGeom>
          </p:spPr>
        </p:pic>
      </p:gr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fade">
                                      <p:cBhvr>
                                        <p:cTn id="7" dur="500"/>
                                        <p:tgtEl>
                                          <p:spTgt spid="10">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Histograms</a:t>
            </a:r>
          </a:p>
        </p:txBody>
      </p:sp>
      <p:pic>
        <p:nvPicPr>
          <p:cNvPr id="7" name="Picture 6"/>
          <p:cNvPicPr>
            <a:picLocks noChangeAspect="1"/>
          </p:cNvPicPr>
          <p:nvPr/>
        </p:nvPicPr>
        <p:blipFill>
          <a:blip r:embed="rId4"/>
          <a:stretch>
            <a:fillRect/>
          </a:stretch>
        </p:blipFill>
        <p:spPr>
          <a:xfrm>
            <a:off x="4876800" y="2543764"/>
            <a:ext cx="3794173" cy="3891961"/>
          </a:xfrm>
          <a:prstGeom prst="rect">
            <a:avLst/>
          </a:prstGeom>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Histograms</a:t>
            </a:r>
          </a:p>
          <a:p>
            <a:pPr eaLnBrk="1" hangingPunct="1"/>
            <a:r>
              <a:rPr lang="en-US" altLang="en-US" sz="2400" dirty="0">
                <a:latin typeface="Helvetica" charset="0"/>
                <a:ea typeface="ＭＳ Ｐゴシック" charset="-128"/>
                <a:cs typeface="Helvetica" charset="0"/>
              </a:rPr>
              <a:t>Line of Best Fit</a:t>
            </a:r>
          </a:p>
        </p:txBody>
      </p:sp>
      <p:pic>
        <p:nvPicPr>
          <p:cNvPr id="2" name="Picture 1"/>
          <p:cNvPicPr>
            <a:picLocks noChangeAspect="1"/>
          </p:cNvPicPr>
          <p:nvPr/>
        </p:nvPicPr>
        <p:blipFill>
          <a:blip r:embed="rId4"/>
          <a:stretch>
            <a:fillRect/>
          </a:stretch>
        </p:blipFill>
        <p:spPr>
          <a:xfrm>
            <a:off x="5255322" y="2819400"/>
            <a:ext cx="3727133" cy="3940112"/>
          </a:xfrm>
          <a:prstGeom prst="rect">
            <a:avLst/>
          </a:prstGeom>
        </p:spPr>
      </p:pic>
      <p:pic>
        <p:nvPicPr>
          <p:cNvPr id="3" name="Picture 2"/>
          <p:cNvPicPr>
            <a:picLocks noChangeAspect="1"/>
          </p:cNvPicPr>
          <p:nvPr/>
        </p:nvPicPr>
        <p:blipFill>
          <a:blip r:embed="rId5"/>
          <a:stretch>
            <a:fillRect/>
          </a:stretch>
        </p:blipFill>
        <p:spPr>
          <a:xfrm>
            <a:off x="5243788" y="2807208"/>
            <a:ext cx="3750199" cy="3964496"/>
          </a:xfrm>
          <a:prstGeom prst="rect">
            <a:avLst/>
          </a:prstGeom>
        </p:spPr>
      </p:pic>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extLst>
      <p:ext uri="{BB962C8B-B14F-4D97-AF65-F5344CB8AC3E}">
        <p14:creationId xmlns:p14="http://schemas.microsoft.com/office/powerpoint/2010/main" val="874469504"/>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Histograms</a:t>
            </a:r>
          </a:p>
          <a:p>
            <a:pPr eaLnBrk="1" hangingPunct="1"/>
            <a:r>
              <a:rPr lang="en-US" altLang="en-US" sz="2400" dirty="0">
                <a:latin typeface="Helvetica" charset="0"/>
                <a:ea typeface="ＭＳ Ｐゴシック" charset="-128"/>
                <a:cs typeface="Helvetica" charset="0"/>
              </a:rPr>
              <a:t>Line of Best Fit</a:t>
            </a:r>
          </a:p>
          <a:p>
            <a:pPr eaLnBrk="1" hangingPunct="1"/>
            <a:r>
              <a:rPr lang="en-US" altLang="en-US" sz="2400" dirty="0">
                <a:latin typeface="Helvetica" charset="0"/>
                <a:ea typeface="ＭＳ Ｐゴシック" charset="-128"/>
                <a:cs typeface="Helvetica" charset="0"/>
              </a:rPr>
              <a:t>Selecting and Sorting Tables</a:t>
            </a:r>
          </a:p>
          <a:p>
            <a:pPr eaLnBrk="1" hangingPunct="1"/>
            <a:r>
              <a:rPr lang="en-US" altLang="en-US" sz="2400" dirty="0">
                <a:latin typeface="Helvetica" charset="0"/>
                <a:ea typeface="ＭＳ Ｐゴシック" charset="-128"/>
                <a:cs typeface="Helvetica" charset="0"/>
              </a:rPr>
              <a:t>Filtering rows with Boolean Expressions</a:t>
            </a:r>
          </a:p>
          <a:p>
            <a:pPr eaLnBrk="1" hangingPunct="1"/>
            <a:r>
              <a:rPr lang="en-US" altLang="en-US" sz="2400" dirty="0">
                <a:latin typeface="Helvetica" charset="0"/>
                <a:ea typeface="ＭＳ Ｐゴシック" charset="-128"/>
                <a:cs typeface="Helvetica" charset="0"/>
              </a:rPr>
              <a:t>Computing new columns</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
        <p:nvSpPr>
          <p:cNvPr id="3" name="TextBox 2"/>
          <p:cNvSpPr txBox="1"/>
          <p:nvPr/>
        </p:nvSpPr>
        <p:spPr>
          <a:xfrm>
            <a:off x="6172200" y="1828800"/>
            <a:ext cx="2667000" cy="317009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0000" b="1" dirty="0">
                <a:solidFill>
                  <a:schemeClr val="bg1"/>
                </a:solidFill>
                <a:ea typeface="Arial" charset="0"/>
                <a:cs typeface="Arial" charset="0"/>
              </a:rPr>
              <a:t>?</a:t>
            </a:r>
          </a:p>
        </p:txBody>
      </p:sp>
    </p:spTree>
    <p:custDataLst>
      <p:tags r:id="rId1"/>
    </p:custDataLst>
    <p:extLst>
      <p:ext uri="{BB962C8B-B14F-4D97-AF65-F5344CB8AC3E}">
        <p14:creationId xmlns:p14="http://schemas.microsoft.com/office/powerpoint/2010/main" val="759983503"/>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6" end="6"/>
                                            </p:txEl>
                                          </p:spTgt>
                                        </p:tgtEl>
                                        <p:attrNameLst>
                                          <p:attrName>style.visibility</p:attrName>
                                        </p:attrNameLst>
                                      </p:cBhvr>
                                      <p:to>
                                        <p:strVal val="visible"/>
                                      </p:to>
                                    </p:set>
                                    <p:animEffect transition="in" filter="fade">
                                      <p:cBhvr>
                                        <p:cTn id="7" dur="500"/>
                                        <p:tgtEl>
                                          <p:spTgt spid="1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7" end="7"/>
                                            </p:txEl>
                                          </p:spTgt>
                                        </p:tgtEl>
                                        <p:attrNameLst>
                                          <p:attrName>style.visibility</p:attrName>
                                        </p:attrNameLst>
                                      </p:cBhvr>
                                      <p:to>
                                        <p:strVal val="visible"/>
                                      </p:to>
                                    </p:set>
                                    <p:animEffect transition="in" filter="fade">
                                      <p:cBhvr>
                                        <p:cTn id="12" dur="500"/>
                                        <p:tgtEl>
                                          <p:spTgt spid="1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8" end="8"/>
                                            </p:txEl>
                                          </p:spTgt>
                                        </p:tgtEl>
                                        <p:attrNameLst>
                                          <p:attrName>style.visibility</p:attrName>
                                        </p:attrNameLst>
                                      </p:cBhvr>
                                      <p:to>
                                        <p:strVal val="visible"/>
                                      </p:to>
                                    </p:set>
                                    <p:animEffect transition="in" filter="fade">
                                      <p:cBhvr>
                                        <p:cTn id="17" dur="500"/>
                                        <p:tgtEl>
                                          <p:spTgt spid="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900112" y="1600200"/>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lgn="ctr">
              <a:lnSpc>
                <a:spcPct val="200000"/>
              </a:lnSpc>
              <a:spcBef>
                <a:spcPts val="638"/>
              </a:spcBef>
              <a:buClrTx/>
              <a:buSzTx/>
              <a:buNone/>
            </a:pPr>
            <a:r>
              <a:rPr lang="en-US" altLang="en-US" sz="2500" dirty="0">
                <a:latin typeface="Arial" charset="0"/>
              </a:rPr>
              <a:t>Data Science Classes</a:t>
            </a:r>
          </a:p>
          <a:p>
            <a:pPr algn="ctr">
              <a:lnSpc>
                <a:spcPct val="200000"/>
              </a:lnSpc>
              <a:spcBef>
                <a:spcPts val="638"/>
              </a:spcBef>
              <a:buClrTx/>
              <a:buSzTx/>
              <a:buNone/>
            </a:pPr>
            <a:r>
              <a:rPr lang="en-US" altLang="en-US" sz="2500" dirty="0">
                <a:latin typeface="Arial" charset="0"/>
              </a:rPr>
              <a:t>Math &amp; Statistics Classes</a:t>
            </a:r>
          </a:p>
          <a:p>
            <a:pPr algn="ctr">
              <a:lnSpc>
                <a:spcPct val="200000"/>
              </a:lnSpc>
              <a:spcBef>
                <a:spcPts val="638"/>
              </a:spcBef>
              <a:buClrTx/>
              <a:buSzTx/>
              <a:buNone/>
            </a:pPr>
            <a:r>
              <a:rPr lang="en-US" altLang="en-US" sz="2500" dirty="0">
                <a:latin typeface="Arial" charset="0"/>
              </a:rPr>
              <a:t>Business Classes</a:t>
            </a:r>
          </a:p>
          <a:p>
            <a:pPr algn="ctr">
              <a:lnSpc>
                <a:spcPct val="200000"/>
              </a:lnSpc>
              <a:spcBef>
                <a:spcPts val="638"/>
              </a:spcBef>
              <a:buClrTx/>
              <a:buSzTx/>
              <a:buNone/>
            </a:pPr>
            <a:r>
              <a:rPr lang="en-US" altLang="en-US" sz="2500" dirty="0">
                <a:latin typeface="Arial" charset="0"/>
              </a:rPr>
              <a:t>Social Studies Classes</a:t>
            </a:r>
          </a:p>
          <a:p>
            <a:pPr algn="ctr">
              <a:lnSpc>
                <a:spcPct val="200000"/>
              </a:lnSpc>
              <a:spcBef>
                <a:spcPts val="638"/>
              </a:spcBef>
              <a:buClrTx/>
              <a:buSzTx/>
              <a:buNone/>
            </a:pPr>
            <a:r>
              <a:rPr lang="en-US" altLang="en-US" sz="2500" dirty="0">
                <a:latin typeface="Arial" charset="0"/>
              </a:rPr>
              <a:t>AP CS Principles Classes</a:t>
            </a:r>
          </a:p>
        </p:txBody>
      </p:sp>
      <p:sp>
        <p:nvSpPr>
          <p:cNvPr id="2" name="Title 1"/>
          <p:cNvSpPr>
            <a:spLocks noGrp="1"/>
          </p:cNvSpPr>
          <p:nvPr>
            <p:ph type="title"/>
          </p:nvPr>
        </p:nvSpPr>
        <p:spPr/>
        <p:txBody>
          <a:bodyPr>
            <a:normAutofit/>
          </a:bodyPr>
          <a:lstStyle/>
          <a:p>
            <a:pPr>
              <a:defRPr/>
            </a:pPr>
            <a:r>
              <a:rPr lang="en-US" sz="3200" dirty="0"/>
              <a:t>Where Does </a:t>
            </a:r>
            <a:r>
              <a:rPr lang="en-US" sz="3200" dirty="0" err="1"/>
              <a:t>DataScience</a:t>
            </a:r>
            <a:r>
              <a:rPr lang="en-US" sz="3200" dirty="0"/>
              <a:t> Fit?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Agenda</a:t>
            </a:r>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Introduction</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Setting up your classroom</a:t>
            </a:r>
          </a:p>
        </p:txBody>
      </p:sp>
      <p:sp>
        <p:nvSpPr>
          <p:cNvPr id="3" name="Content Placeholder 2"/>
          <p:cNvSpPr>
            <a:spLocks noGrp="1"/>
          </p:cNvSpPr>
          <p:nvPr>
            <p:ph idx="1"/>
          </p:nvPr>
        </p:nvSpPr>
        <p:spPr/>
        <p:txBody>
          <a:bodyPr/>
          <a:lstStyle/>
          <a:p>
            <a:pPr>
              <a:buFont typeface="Wingdings" charset="2"/>
              <a:buChar char="ü"/>
            </a:pPr>
            <a:r>
              <a:rPr lang="en-US" altLang="en-US" dirty="0">
                <a:ea typeface="ＭＳ Ｐゴシック" charset="-128"/>
                <a:cs typeface="Helvetica" charset="0"/>
              </a:rPr>
              <a:t>Physical Materials (workbooks, pens, </a:t>
            </a:r>
            <a:r>
              <a:rPr lang="en-US" altLang="en-US" dirty="0" err="1">
                <a:ea typeface="ＭＳ Ｐゴシック" charset="-128"/>
                <a:cs typeface="Helvetica" charset="0"/>
              </a:rPr>
              <a:t>etc</a:t>
            </a:r>
            <a:r>
              <a:rPr lang="en-US" altLang="en-US" dirty="0">
                <a:ea typeface="ＭＳ Ｐゴシック" charset="-128"/>
                <a:cs typeface="Helvetica" charset="0"/>
              </a:rPr>
              <a:t>)</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One computer for each pair of students</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Gmail Account (per-class? per-pair?)</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Log into </a:t>
            </a:r>
            <a:r>
              <a:rPr lang="en-US" altLang="en-US" dirty="0">
                <a:ea typeface="ＭＳ Ｐゴシック" charset="-128"/>
                <a:cs typeface="Helvetica" charset="0"/>
                <a:hlinkClick r:id="rId2"/>
              </a:rPr>
              <a:t>http://code.pyret.org/</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Go to </a:t>
            </a:r>
            <a:r>
              <a:rPr lang="en-US" altLang="en-US" dirty="0">
                <a:ea typeface="ＭＳ Ｐゴシック" charset="-128"/>
                <a:cs typeface="Helvetica" charset="0"/>
                <a:hlinkClick r:id="rId3"/>
              </a:rPr>
              <a:t>www.BootstrapWorld.org/materials</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grpSp>
        <p:nvGrpSpPr>
          <p:cNvPr id="12" name="Group 11"/>
          <p:cNvGrpSpPr/>
          <p:nvPr/>
        </p:nvGrpSpPr>
        <p:grpSpPr>
          <a:xfrm>
            <a:off x="152400" y="1438276"/>
            <a:ext cx="8559800" cy="4913312"/>
            <a:chOff x="203200" y="1335088"/>
            <a:chExt cx="8559800" cy="4913312"/>
          </a:xfrm>
        </p:grpSpPr>
        <p:pic>
          <p:nvPicPr>
            <p:cNvPr id="14" name="Picture 24"/>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Callout 1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 name="Oval Callout 16"/>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8" name="Oval Callout 17"/>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9" name="Oval Callout 18"/>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0" name="Oval Callout 19"/>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1" name="Oval Callout 20"/>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3" name="Oval Callout 22"/>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5" name="Oval Callout 2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7" name="Oval Callout 26"/>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8" name="Oval Callout 27"/>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9" name="Oval Callout 28"/>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0" name="Oval Callout 29"/>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1" name="Oval Callout 30"/>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3" name="Oval Callout 32"/>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Oval Callout 33"/>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Oval Callout 35"/>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7" name="Rectangle 36"/>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20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1</a:t>
            </a: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sz="2400" dirty="0">
                <a:latin typeface="Helvetica" charset="0"/>
                <a:ea typeface="ＭＳ Ｐゴシック" charset="-128"/>
                <a:cs typeface="Helvetica" charset="0"/>
              </a:rPr>
              <a:t>Find a topic that interests you</a:t>
            </a:r>
          </a:p>
          <a:p>
            <a:pPr eaLnBrk="1" hangingPunct="1">
              <a:lnSpc>
                <a:spcPct val="200000"/>
              </a:lnSpc>
            </a:pPr>
            <a:r>
              <a:rPr lang="en-US" altLang="en-US" sz="2400" dirty="0">
                <a:latin typeface="Helvetica" charset="0"/>
                <a:ea typeface="ＭＳ Ｐゴシック" charset="-128"/>
                <a:cs typeface="Helvetica" charset="0"/>
              </a:rPr>
              <a:t>Choose a question, or create your own</a:t>
            </a:r>
          </a:p>
          <a:p>
            <a:pPr eaLnBrk="1" hangingPunct="1">
              <a:lnSpc>
                <a:spcPct val="200000"/>
              </a:lnSpc>
            </a:pPr>
            <a:r>
              <a:rPr lang="en-US" altLang="en-US" sz="2400" dirty="0">
                <a:latin typeface="Helvetica" charset="0"/>
                <a:ea typeface="ＭＳ Ｐゴシック" charset="-128"/>
                <a:cs typeface="Helvetica" charset="0"/>
              </a:rPr>
              <a:t>Discuss your answer to the question (2min)</a:t>
            </a:r>
          </a:p>
          <a:p>
            <a:pPr eaLnBrk="1" hangingPunct="1">
              <a:lnSpc>
                <a:spcPct val="200000"/>
              </a:lnSpc>
            </a:pPr>
            <a:r>
              <a:rPr lang="en-US" altLang="en-US" sz="2400" dirty="0">
                <a:latin typeface="Helvetica" charset="0"/>
                <a:ea typeface="ＭＳ Ｐゴシック" charset="-128"/>
                <a:cs typeface="Helvetica" charset="0"/>
              </a:rPr>
              <a:t>What measurements/data came up? (2min</a:t>
            </a:r>
            <a:r>
              <a:rPr lang="en-US" altLang="en-US" sz="2400" dirty="0" smtClean="0">
                <a:latin typeface="Helvetica" charset="0"/>
                <a:ea typeface="ＭＳ Ｐゴシック" charset="-128"/>
                <a:cs typeface="Helvetica" charset="0"/>
              </a:rPr>
              <a:t>)</a:t>
            </a:r>
            <a:endParaRPr lang="en-US" altLang="en-US" sz="2400" dirty="0">
              <a:latin typeface="Helvetica" charset="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Introducing </a:t>
            </a:r>
            <a:r>
              <a:rPr lang="en-US" dirty="0" err="1" smtClean="0"/>
              <a:t>Pyret</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dirty="0" smtClean="0">
                <a:latin typeface="Helvetica" charset="0"/>
                <a:ea typeface="ＭＳ Ｐゴシック" charset="-128"/>
                <a:cs typeface="Helvetica" charset="0"/>
              </a:rPr>
              <a:t>Open the </a:t>
            </a:r>
            <a:r>
              <a:rPr lang="en-US" altLang="en-US" dirty="0" smtClean="0">
                <a:latin typeface="Helvetica" charset="0"/>
                <a:ea typeface="ＭＳ Ｐゴシック" charset="-128"/>
                <a:cs typeface="Helvetica" charset="0"/>
                <a:hlinkClick r:id="rId3"/>
              </a:rPr>
              <a:t>Shapes Starter File</a:t>
            </a:r>
            <a:endParaRPr lang="en-US" altLang="en-US" dirty="0" smtClean="0">
              <a:latin typeface="Helvetica" charset="0"/>
              <a:ea typeface="ＭＳ Ｐゴシック" charset="-128"/>
              <a:cs typeface="Helvetica" charset="0"/>
            </a:endParaRPr>
          </a:p>
          <a:p>
            <a:pPr eaLnBrk="1" hangingPunct="1">
              <a:lnSpc>
                <a:spcPct val="200000"/>
              </a:lnSpc>
            </a:pPr>
            <a:r>
              <a:rPr lang="en-US" altLang="en-US" dirty="0" smtClean="0">
                <a:latin typeface="Helvetica" charset="0"/>
                <a:ea typeface="ＭＳ Ｐゴシック" charset="-128"/>
                <a:cs typeface="Helvetica" charset="0"/>
              </a:rPr>
              <a:t>About the Editor</a:t>
            </a:r>
          </a:p>
          <a:p>
            <a:pPr eaLnBrk="1" hangingPunct="1">
              <a:lnSpc>
                <a:spcPct val="200000"/>
              </a:lnSpc>
            </a:pPr>
            <a:r>
              <a:rPr lang="en-US" altLang="en-US" dirty="0" smtClean="0">
                <a:latin typeface="Helvetica" charset="0"/>
                <a:ea typeface="ＭＳ Ｐゴシック" charset="-128"/>
                <a:cs typeface="Helvetica" charset="0"/>
              </a:rPr>
              <a:t>Save a copy and click “Run”</a:t>
            </a:r>
            <a:endParaRPr lang="en-US" altLang="en-US" dirty="0">
              <a:latin typeface="Courier New" charset="0"/>
              <a:ea typeface="Courier New" charset="0"/>
              <a:cs typeface="Courier New" charset="0"/>
            </a:endParaRPr>
          </a:p>
          <a:p>
            <a:pPr eaLnBrk="1" hangingPunct="1">
              <a:lnSpc>
                <a:spcPct val="200000"/>
              </a:lnSpc>
            </a:pPr>
            <a:r>
              <a:rPr lang="en-US" altLang="en-US" dirty="0" smtClean="0">
                <a:latin typeface="Helvetica" charset="0"/>
                <a:ea typeface="ＭＳ Ｐゴシック" charset="-128"/>
                <a:cs typeface="Helvetica" charset="0"/>
              </a:rPr>
              <a:t>Type </a:t>
            </a:r>
            <a:r>
              <a:rPr lang="en-US" altLang="en-US" dirty="0" smtClean="0">
                <a:latin typeface="Courier New" charset="0"/>
                <a:ea typeface="Courier New" charset="0"/>
                <a:cs typeface="Courier New" charset="0"/>
              </a:rPr>
              <a:t>shapes </a:t>
            </a:r>
            <a:r>
              <a:rPr lang="en-US" altLang="en-US" dirty="0" smtClean="0">
                <a:latin typeface="Helvetica" charset="0"/>
                <a:ea typeface="ＭＳ Ｐゴシック" charset="-128"/>
                <a:cs typeface="Helvetica" charset="0"/>
              </a:rPr>
              <a:t>into the Interactions Area</a:t>
            </a:r>
            <a:endParaRPr lang="en-US" altLang="en-US" dirty="0">
              <a:latin typeface="Helvetica" charset="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241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Tables</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dirty="0" smtClean="0">
                <a:latin typeface="Helvetica" charset="0"/>
                <a:ea typeface="ＭＳ Ｐゴシック" charset="-128"/>
                <a:cs typeface="Helvetica" charset="0"/>
              </a:rPr>
              <a:t>Columns Row: Header v. Data rows</a:t>
            </a:r>
          </a:p>
          <a:p>
            <a:pPr eaLnBrk="1" hangingPunct="1">
              <a:lnSpc>
                <a:spcPct val="200000"/>
              </a:lnSpc>
            </a:pPr>
            <a:r>
              <a:rPr lang="en-US" altLang="en-US" dirty="0" smtClean="0">
                <a:latin typeface="Helvetica" charset="0"/>
                <a:ea typeface="ＭＳ Ｐゴシック" charset="-128"/>
                <a:cs typeface="Helvetica" charset="0"/>
              </a:rPr>
              <a:t>Add rows for </a:t>
            </a:r>
            <a:r>
              <a:rPr lang="en-US" altLang="en-US" dirty="0" smtClean="0">
                <a:latin typeface="Courier New" charset="0"/>
                <a:ea typeface="Courier New" charset="0"/>
                <a:cs typeface="Courier New" charset="0"/>
              </a:rPr>
              <a:t>circle</a:t>
            </a:r>
            <a:r>
              <a:rPr lang="en-US" altLang="en-US" dirty="0" smtClean="0">
                <a:latin typeface="Helvetica" charset="0"/>
                <a:ea typeface="ＭＳ Ｐゴシック" charset="-128"/>
                <a:cs typeface="Helvetica" charset="0"/>
              </a:rPr>
              <a:t>, </a:t>
            </a:r>
            <a:r>
              <a:rPr lang="en-US" altLang="en-US" dirty="0" smtClean="0">
                <a:latin typeface="Courier New" charset="0"/>
                <a:ea typeface="Courier New" charset="0"/>
                <a:cs typeface="Courier New" charset="0"/>
              </a:rPr>
              <a:t>ellipse</a:t>
            </a:r>
            <a:r>
              <a:rPr lang="en-US" altLang="en-US" dirty="0" smtClean="0">
                <a:latin typeface="Helvetica" charset="0"/>
                <a:ea typeface="ＭＳ Ｐゴシック" charset="-128"/>
                <a:cs typeface="Helvetica" charset="0"/>
              </a:rPr>
              <a:t> and </a:t>
            </a:r>
            <a:r>
              <a:rPr lang="en-US" altLang="en-US" dirty="0" smtClean="0">
                <a:latin typeface="Courier New" charset="0"/>
                <a:ea typeface="Courier New" charset="0"/>
                <a:cs typeface="Courier New" charset="0"/>
              </a:rPr>
              <a:t>rectangle</a:t>
            </a:r>
            <a:endParaRPr lang="en-US" altLang="en-US" dirty="0">
              <a:latin typeface="Courier New" charset="0"/>
              <a:ea typeface="Courier New" charset="0"/>
              <a:cs typeface="Courier New" charset="0"/>
            </a:endParaRPr>
          </a:p>
          <a:p>
            <a:pPr eaLnBrk="1" hangingPunct="1">
              <a:lnSpc>
                <a:spcPct val="200000"/>
              </a:lnSpc>
            </a:pPr>
            <a:r>
              <a:rPr lang="en-US" altLang="en-US" dirty="0" smtClean="0">
                <a:latin typeface="Helvetica" charset="0"/>
                <a:ea typeface="ＭＳ Ｐゴシック" charset="-128"/>
                <a:cs typeface="Helvetica" charset="0"/>
              </a:rPr>
              <a:t>Columns: Categorical v. Quantitative</a:t>
            </a:r>
          </a:p>
          <a:p>
            <a:pPr lvl="1" eaLnBrk="1" hangingPunct="1">
              <a:lnSpc>
                <a:spcPct val="200000"/>
              </a:lnSpc>
            </a:pPr>
            <a:r>
              <a:rPr lang="en-US" altLang="en-US" dirty="0" smtClean="0">
                <a:latin typeface="Helvetica" charset="0"/>
                <a:ea typeface="ＭＳ Ｐゴシック" charset="-128"/>
                <a:cs typeface="Helvetica" charset="0"/>
              </a:rPr>
              <a:t>Quantitative values can be compared (Numbers)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5180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xEl>
                                              <p:pRg st="3" end="3"/>
                                            </p:txEl>
                                          </p:spTgt>
                                        </p:tgtEl>
                                        <p:attrNameLst>
                                          <p:attrName>style.visibility</p:attrName>
                                        </p:attrNameLst>
                                      </p:cBhvr>
                                      <p:to>
                                        <p:strVal val="visible"/>
                                      </p:to>
                                    </p:set>
                                    <p:animEffect transition="in" filter="fade">
                                      <p:cBhvr>
                                        <p:cTn id="20"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Numbers and Strings</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Complete Page 3</a:t>
            </a:r>
          </a:p>
          <a:p>
            <a:pPr eaLnBrk="1" hangingPunct="1">
              <a:lnSpc>
                <a:spcPct val="150000"/>
              </a:lnSpc>
            </a:pPr>
            <a:r>
              <a:rPr lang="en-US" altLang="en-US" sz="2400" dirty="0" smtClean="0">
                <a:latin typeface="Helvetica" charset="0"/>
                <a:ea typeface="ＭＳ Ｐゴシック" charset="-128"/>
                <a:cs typeface="Helvetica" charset="0"/>
              </a:rPr>
              <a:t>Numbers and Strings evaluate to themselves</a:t>
            </a:r>
          </a:p>
          <a:p>
            <a:pPr eaLnBrk="1" hangingPunct="1">
              <a:lnSpc>
                <a:spcPct val="150000"/>
              </a:lnSpc>
            </a:pPr>
            <a:r>
              <a:rPr lang="en-US" altLang="en-US" sz="2400" dirty="0" smtClean="0">
                <a:latin typeface="Helvetica" charset="0"/>
                <a:ea typeface="ＭＳ Ｐゴシック" charset="-128"/>
                <a:cs typeface="Helvetica" charset="0"/>
              </a:rPr>
              <a:t>Anything in </a:t>
            </a:r>
            <a:r>
              <a:rPr lang="en-US" altLang="en-US" sz="2400" i="1" dirty="0" smtClean="0">
                <a:latin typeface="Helvetica" charset="0"/>
                <a:ea typeface="ＭＳ Ｐゴシック" charset="-128"/>
                <a:cs typeface="Helvetica" charset="0"/>
              </a:rPr>
              <a:t>matching </a:t>
            </a:r>
            <a:r>
              <a:rPr lang="en-US" altLang="en-US" sz="2400" dirty="0" smtClean="0">
                <a:latin typeface="Helvetica" charset="0"/>
                <a:ea typeface="ＭＳ Ｐゴシック" charset="-128"/>
                <a:cs typeface="Helvetica" charset="0"/>
              </a:rPr>
              <a:t>quotes is a string</a:t>
            </a:r>
          </a:p>
          <a:p>
            <a:pPr eaLnBrk="1" hangingPunct="1">
              <a:lnSpc>
                <a:spcPct val="150000"/>
              </a:lnSpc>
            </a:pPr>
            <a:r>
              <a:rPr lang="en-US" altLang="en-US" sz="2400" dirty="0" smtClean="0">
                <a:latin typeface="Helvetica" charset="0"/>
                <a:ea typeface="ＭＳ Ｐゴシック" charset="-128"/>
                <a:cs typeface="Helvetica" charset="0"/>
              </a:rPr>
              <a:t>Operators need spaces around</a:t>
            </a:r>
          </a:p>
          <a:p>
            <a:pPr eaLnBrk="1" hangingPunct="1">
              <a:lnSpc>
                <a:spcPct val="150000"/>
              </a:lnSpc>
            </a:pPr>
            <a:r>
              <a:rPr lang="en-US" altLang="en-US" sz="2400" dirty="0" smtClean="0">
                <a:latin typeface="Helvetica" charset="0"/>
                <a:ea typeface="ＭＳ Ｐゴシック" charset="-128"/>
                <a:cs typeface="Helvetica" charset="0"/>
              </a:rPr>
              <a:t>More than one operator? Use </a:t>
            </a:r>
            <a:r>
              <a:rPr lang="en-US" altLang="en-US" sz="2400" dirty="0" err="1" smtClean="0">
                <a:latin typeface="Helvetica" charset="0"/>
                <a:ea typeface="ＭＳ Ｐゴシック" charset="-128"/>
                <a:cs typeface="Helvetica" charset="0"/>
              </a:rPr>
              <a:t>parens</a:t>
            </a:r>
            <a:r>
              <a:rPr lang="en-US" altLang="en-US" sz="2400" dirty="0" smtClean="0">
                <a:latin typeface="Helvetica" charset="0"/>
                <a:ea typeface="ＭＳ Ｐゴシック" charset="-128"/>
                <a:cs typeface="Helvetica" charset="0"/>
              </a:rPr>
              <a:t>!</a:t>
            </a:r>
          </a:p>
          <a:p>
            <a:pPr eaLnBrk="1" hangingPunct="1">
              <a:lnSpc>
                <a:spcPct val="150000"/>
              </a:lnSpc>
            </a:pPr>
            <a:r>
              <a:rPr lang="en-US" altLang="en-US" sz="2400" dirty="0" smtClean="0">
                <a:latin typeface="Helvetica" charset="0"/>
                <a:ea typeface="ＭＳ Ｐゴシック" charset="-128"/>
                <a:cs typeface="Helvetica" charset="0"/>
              </a:rPr>
              <a:t>Error messages are helpful!</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0571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Error Messages</a:t>
            </a:r>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a:latin typeface="Helvetica" charset="0"/>
                <a:ea typeface="ＭＳ Ｐゴシック" charset="-128"/>
                <a:cs typeface="Helvetica" charset="0"/>
              </a:rPr>
              <a:t>How we react is key: are we scared or excited?</a:t>
            </a:r>
          </a:p>
          <a:p>
            <a:pPr>
              <a:lnSpc>
                <a:spcPct val="200000"/>
              </a:lnSpc>
              <a:defRPr/>
            </a:pPr>
            <a:r>
              <a:rPr lang="en-US" altLang="en-US" dirty="0">
                <a:latin typeface="Helvetica" charset="0"/>
                <a:ea typeface="ＭＳ Ｐゴシック" charset="-128"/>
                <a:cs typeface="Helvetica" charset="0"/>
              </a:rPr>
              <a:t>“The computer is giving you a </a:t>
            </a:r>
            <a:r>
              <a:rPr lang="en-US" altLang="en-US" i="1" dirty="0">
                <a:latin typeface="Helvetica" charset="0"/>
                <a:ea typeface="ＭＳ Ｐゴシック" charset="-128"/>
                <a:cs typeface="Helvetica" charset="0"/>
              </a:rPr>
              <a:t>clue</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a:p>
            <a:pPr>
              <a:lnSpc>
                <a:spcPct val="200000"/>
              </a:lnSpc>
              <a:defRPr/>
            </a:pPr>
            <a:r>
              <a:rPr lang="en-US" altLang="en-US" dirty="0">
                <a:latin typeface="Helvetica" charset="0"/>
                <a:ea typeface="ＭＳ Ｐゴシック" charset="-128"/>
                <a:cs typeface="Helvetica" charset="0"/>
              </a:rPr>
              <a:t>“What do you think it’s trying to tell us</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Booleans</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Complete Page </a:t>
            </a:r>
            <a:r>
              <a:rPr lang="en-US" altLang="en-US" sz="2400" dirty="0" smtClean="0">
                <a:latin typeface="Helvetica" charset="0"/>
                <a:ea typeface="ＭＳ Ｐゴシック" charset="-128"/>
                <a:cs typeface="Helvetica" charset="0"/>
              </a:rPr>
              <a:t>4</a:t>
            </a:r>
            <a:endParaRPr lang="en-US" altLang="en-US" sz="2400" dirty="0">
              <a:latin typeface="Helvetica" charset="0"/>
              <a:ea typeface="ＭＳ Ｐゴシック" charset="-128"/>
              <a:cs typeface="Helvetica" charset="0"/>
            </a:endParaRPr>
          </a:p>
          <a:p>
            <a:pPr eaLnBrk="1" hangingPunct="1">
              <a:lnSpc>
                <a:spcPct val="150000"/>
              </a:lnSpc>
            </a:pPr>
            <a:r>
              <a:rPr lang="en-US" altLang="en-US" sz="2400" dirty="0" smtClean="0">
                <a:latin typeface="Helvetica" charset="0"/>
                <a:ea typeface="ＭＳ Ｐゴシック" charset="-128"/>
                <a:cs typeface="Helvetica" charset="0"/>
              </a:rPr>
              <a:t>The rules for </a:t>
            </a:r>
            <a:r>
              <a:rPr lang="en-US" altLang="en-US" sz="2400" dirty="0" err="1" smtClean="0">
                <a:latin typeface="Helvetica" charset="0"/>
                <a:ea typeface="ＭＳ Ｐゴシック" charset="-128"/>
                <a:cs typeface="Helvetica" charset="0"/>
              </a:rPr>
              <a:t>parens</a:t>
            </a:r>
            <a:r>
              <a:rPr lang="en-US" altLang="en-US" sz="2400" dirty="0" smtClean="0">
                <a:latin typeface="Helvetica" charset="0"/>
                <a:ea typeface="ＭＳ Ｐゴシック" charset="-128"/>
                <a:cs typeface="Helvetica" charset="0"/>
              </a:rPr>
              <a:t> and spaces still apply!</a:t>
            </a:r>
          </a:p>
          <a:p>
            <a:pPr eaLnBrk="1" hangingPunct="1">
              <a:lnSpc>
                <a:spcPct val="150000"/>
              </a:lnSpc>
            </a:pPr>
            <a:r>
              <a:rPr lang="en-US" altLang="en-US" sz="2400" dirty="0">
                <a:latin typeface="Courier New" charset="0"/>
                <a:ea typeface="Courier New" charset="0"/>
                <a:cs typeface="Courier New" charset="0"/>
              </a:rPr>
              <a:t>a</a:t>
            </a:r>
            <a:r>
              <a:rPr lang="en-US" altLang="en-US" sz="2400" dirty="0" smtClean="0">
                <a:latin typeface="Courier New" charset="0"/>
                <a:ea typeface="Courier New" charset="0"/>
                <a:cs typeface="Courier New" charset="0"/>
              </a:rPr>
              <a:t>nd</a:t>
            </a:r>
            <a:r>
              <a:rPr lang="en-US" altLang="en-US" sz="2400" dirty="0" smtClean="0">
                <a:latin typeface="Helvetica" charset="0"/>
                <a:ea typeface="Helvetica" charset="0"/>
                <a:cs typeface="Helvetica" charset="0"/>
              </a:rPr>
              <a:t> &amp; </a:t>
            </a:r>
            <a:r>
              <a:rPr lang="en-US" altLang="en-US" sz="2400" dirty="0" smtClean="0">
                <a:latin typeface="Courier New" charset="0"/>
                <a:ea typeface="Courier New" charset="0"/>
                <a:cs typeface="Courier New" charset="0"/>
              </a:rPr>
              <a:t>or</a:t>
            </a:r>
          </a:p>
          <a:p>
            <a:pPr eaLnBrk="1" hangingPunct="1">
              <a:lnSpc>
                <a:spcPct val="150000"/>
              </a:lnSpc>
            </a:pPr>
            <a:r>
              <a:rPr lang="en-US" altLang="en-US" sz="2400" dirty="0" smtClean="0">
                <a:latin typeface="Helvetica" charset="0"/>
                <a:ea typeface="ＭＳ Ｐゴシック" charset="-128"/>
                <a:cs typeface="Helvetica" charset="0"/>
              </a:rPr>
              <a:t>Add a new column called </a:t>
            </a:r>
            <a:r>
              <a:rPr lang="en-US" altLang="en-US" sz="2400" dirty="0" smtClean="0">
                <a:latin typeface="Courier New" charset="0"/>
                <a:ea typeface="Courier New" charset="0"/>
                <a:cs typeface="Courier New" charset="0"/>
              </a:rPr>
              <a:t>is-round</a:t>
            </a:r>
          </a:p>
          <a:p>
            <a:pPr lvl="1" eaLnBrk="1" hangingPunct="1">
              <a:lnSpc>
                <a:spcPct val="150000"/>
              </a:lnSpc>
            </a:pPr>
            <a:r>
              <a:rPr lang="en-US" altLang="en-US" sz="2000" dirty="0">
                <a:latin typeface="Helvetica" charset="0"/>
                <a:ea typeface="Helvetica" charset="0"/>
                <a:cs typeface="Helvetica" charset="0"/>
              </a:rPr>
              <a:t>Is this column made up of qualitative of categorical data</a:t>
            </a:r>
            <a:r>
              <a:rPr lang="en-US" altLang="en-US" sz="2000" dirty="0" smtClean="0">
                <a:latin typeface="Helvetica" charset="0"/>
                <a:ea typeface="Helvetica" charset="0"/>
                <a:cs typeface="Helvetica" charset="0"/>
              </a:rPr>
              <a: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3417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Effect transition="in" filter="fade">
                                      <p:cBhvr>
                                        <p:cTn id="25"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 in </a:t>
            </a:r>
            <a:r>
              <a:rPr lang="en-US" dirty="0" err="1" smtClean="0"/>
              <a:t>Pyret</a:t>
            </a:r>
            <a:endParaRPr lang="en-US" dirty="0"/>
          </a:p>
        </p:txBody>
      </p:sp>
      <p:sp>
        <p:nvSpPr>
          <p:cNvPr id="3" name="Content Placeholder 2"/>
          <p:cNvSpPr>
            <a:spLocks noGrp="1"/>
          </p:cNvSpPr>
          <p:nvPr>
            <p:ph idx="1"/>
          </p:nvPr>
        </p:nvSpPr>
        <p:spPr>
          <a:xfrm>
            <a:off x="293077" y="1554163"/>
            <a:ext cx="8698524" cy="3265487"/>
          </a:xfrm>
        </p:spPr>
        <p:txBody>
          <a:bodyPr/>
          <a:lstStyle/>
          <a:p>
            <a:pPr marL="0" indent="0">
              <a:buNone/>
            </a:pPr>
            <a:r>
              <a:rPr lang="en-US" sz="2600" b="1" dirty="0" smtClean="0"/>
              <a:t>Math:  </a:t>
            </a:r>
            <a:r>
              <a:rPr lang="en-US" sz="2600" i="1" dirty="0" smtClean="0">
                <a:latin typeface="Courier New" charset="0"/>
                <a:ea typeface="Courier New" charset="0"/>
                <a:cs typeface="Courier New" charset="0"/>
              </a:rPr>
              <a:t>f(24), g(4, 17)</a:t>
            </a:r>
          </a:p>
          <a:p>
            <a:pPr marL="0" indent="0">
              <a:buNone/>
            </a:pPr>
            <a:r>
              <a:rPr lang="en-US" sz="2600" b="1" dirty="0" err="1" smtClean="0"/>
              <a:t>Pyret</a:t>
            </a:r>
            <a:r>
              <a:rPr lang="en-US" sz="2600" b="1" dirty="0" smtClean="0"/>
              <a:t>:</a:t>
            </a:r>
            <a:r>
              <a:rPr lang="en-US" sz="2600" dirty="0" smtClean="0">
                <a:latin typeface="Courier New" charset="0"/>
                <a:ea typeface="Courier New" charset="0"/>
                <a:cs typeface="Courier New" charset="0"/>
              </a:rPr>
              <a:t> f(23), g(4, 17)</a:t>
            </a:r>
          </a:p>
          <a:p>
            <a:pPr marL="0" indent="0">
              <a:buNone/>
            </a:pPr>
            <a:endParaRPr lang="en-US" sz="2600" dirty="0">
              <a:solidFill>
                <a:schemeClr val="accent1"/>
              </a:solidFill>
              <a:latin typeface="Courier New" charset="0"/>
              <a:ea typeface="Courier New" charset="0"/>
              <a:cs typeface="Courier New" charset="0"/>
            </a:endParaRPr>
          </a:p>
          <a:p>
            <a:pPr marL="0" indent="0">
              <a:buNone/>
            </a:pPr>
            <a:r>
              <a:rPr lang="en-US" sz="2600" dirty="0" smtClean="0">
                <a:solidFill>
                  <a:schemeClr val="accent1"/>
                </a:solidFill>
                <a:latin typeface="Courier New" charset="0"/>
                <a:ea typeface="Courier New" charset="0"/>
                <a:cs typeface="Courier New" charset="0"/>
              </a:rPr>
              <a:t>triangle(50, “solid”, “red”)</a:t>
            </a:r>
          </a:p>
          <a:p>
            <a:pPr marL="0" indent="0">
              <a:buNone/>
            </a:pPr>
            <a:endParaRPr lang="en-US" dirty="0">
              <a:latin typeface="Courier New" charset="0"/>
              <a:ea typeface="Courier New" charset="0"/>
              <a:cs typeface="Courier New" charset="0"/>
            </a:endParaRPr>
          </a:p>
          <a:p>
            <a:pPr marL="0" indent="0">
              <a:buNone/>
            </a:pPr>
            <a:r>
              <a:rPr lang="en-US" sz="2600" dirty="0" smtClean="0"/>
              <a:t>When using a function, always write its name, then all its arguments (separated by commas).</a:t>
            </a:r>
          </a:p>
          <a:p>
            <a:pPr marL="0" indent="0">
              <a:buNone/>
            </a:pPr>
            <a:endParaRPr lang="en-US" sz="2600" dirty="0"/>
          </a:p>
          <a:p>
            <a:pPr marL="0" indent="0">
              <a:buNone/>
            </a:pPr>
            <a:r>
              <a:rPr lang="en-US" sz="2600" dirty="0" smtClean="0"/>
              <a:t>What kind of mistakes could we make?</a:t>
            </a:r>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a:p>
        </p:txBody>
      </p:sp>
    </p:spTree>
    <p:extLst>
      <p:ext uri="{BB962C8B-B14F-4D97-AF65-F5344CB8AC3E}">
        <p14:creationId xmlns:p14="http://schemas.microsoft.com/office/powerpoint/2010/main" val="57518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of your Book: </a:t>
            </a:r>
            <a:r>
              <a:rPr lang="en-US" i="1" dirty="0" smtClean="0"/>
              <a:t>Contracts!</a:t>
            </a:r>
            <a:endParaRPr lang="en-US" i="1" dirty="0"/>
          </a:p>
        </p:txBody>
      </p:sp>
      <p:sp>
        <p:nvSpPr>
          <p:cNvPr id="3" name="Content Placeholder 2"/>
          <p:cNvSpPr>
            <a:spLocks noGrp="1"/>
          </p:cNvSpPr>
          <p:nvPr>
            <p:ph idx="1"/>
          </p:nvPr>
        </p:nvSpPr>
        <p:spPr>
          <a:xfrm>
            <a:off x="152400" y="1554163"/>
            <a:ext cx="8979877" cy="2332037"/>
          </a:xfrm>
        </p:spPr>
        <p:txBody>
          <a:bodyPr/>
          <a:lstStyle/>
          <a:p>
            <a:pPr marL="0" indent="0">
              <a:buNone/>
            </a:pPr>
            <a:r>
              <a:rPr lang="en-US" sz="2600" b="1" dirty="0" smtClean="0">
                <a:solidFill>
                  <a:schemeClr val="bg1"/>
                </a:solidFill>
              </a:rPr>
              <a:t>Every function has a Contract</a:t>
            </a:r>
          </a:p>
          <a:p>
            <a:endParaRPr lang="en-US" dirty="0" smtClean="0">
              <a:solidFill>
                <a:schemeClr val="bg1"/>
              </a:solidFill>
            </a:endParaRPr>
          </a:p>
          <a:p>
            <a:pPr marL="0" indent="0">
              <a:buNone/>
            </a:pPr>
            <a:r>
              <a:rPr lang="en-US" sz="1900" dirty="0" smtClean="0">
                <a:solidFill>
                  <a:schemeClr val="accent1"/>
                </a:solidFill>
                <a:latin typeface="Courier" charset="0"/>
                <a:ea typeface="Courier" charset="0"/>
                <a:cs typeface="Courier" charset="0"/>
              </a:rPr>
              <a:t>triangle :: (side::</a:t>
            </a:r>
            <a:r>
              <a:rPr lang="en-US" sz="1900" dirty="0" err="1" smtClean="0">
                <a:solidFill>
                  <a:schemeClr val="accent1"/>
                </a:solidFill>
                <a:latin typeface="Courier" charset="0"/>
                <a:ea typeface="Courier" charset="0"/>
                <a:cs typeface="Courier" charset="0"/>
              </a:rPr>
              <a:t>Num</a:t>
            </a:r>
            <a:r>
              <a:rPr lang="en-US" sz="1900" dirty="0" smtClean="0">
                <a:solidFill>
                  <a:schemeClr val="accent1"/>
                </a:solidFill>
                <a:latin typeface="Courier" charset="0"/>
                <a:ea typeface="Courier" charset="0"/>
                <a:cs typeface="Courier" charset="0"/>
              </a:rPr>
              <a:t>, mode::String, color::String) </a:t>
            </a:r>
            <a:r>
              <a:rPr lang="en-US" sz="1900" dirty="0" smtClean="0">
                <a:solidFill>
                  <a:schemeClr val="accent1"/>
                </a:solidFill>
                <a:latin typeface="Courier" charset="0"/>
                <a:ea typeface="Courier" charset="0"/>
                <a:cs typeface="Courier" charset="0"/>
                <a:sym typeface="Wingdings"/>
              </a:rPr>
              <a:t></a:t>
            </a:r>
            <a:r>
              <a:rPr lang="en-US" sz="1900" dirty="0" smtClean="0">
                <a:solidFill>
                  <a:schemeClr val="accent1"/>
                </a:solidFill>
                <a:latin typeface="Courier" charset="0"/>
                <a:ea typeface="Courier" charset="0"/>
                <a:cs typeface="Courier" charset="0"/>
              </a:rPr>
              <a:t> Image</a:t>
            </a: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smtClean="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smtClean="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r>
              <a:rPr lang="en-US" sz="1900" dirty="0" smtClean="0">
                <a:solidFill>
                  <a:schemeClr val="accent1"/>
                </a:solidFill>
                <a:latin typeface="Courier" charset="0"/>
                <a:ea typeface="Courier" charset="0"/>
                <a:cs typeface="Courier" charset="0"/>
              </a:rPr>
              <a:t>circle:: (radius::</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a:t>
            </a:r>
            <a:r>
              <a:rPr lang="en-US" sz="1900" dirty="0" smtClean="0">
                <a:solidFill>
                  <a:schemeClr val="accent1"/>
                </a:solidFill>
                <a:latin typeface="Courier" charset="0"/>
                <a:ea typeface="Courier" charset="0"/>
                <a:cs typeface="Courier" charset="0"/>
              </a:rPr>
              <a:t>Image</a:t>
            </a:r>
          </a:p>
          <a:p>
            <a:pPr marL="0" indent="0">
              <a:buNone/>
            </a:pPr>
            <a:r>
              <a:rPr lang="en-US" sz="1900" dirty="0">
                <a:solidFill>
                  <a:schemeClr val="accent1"/>
                </a:solidFill>
                <a:latin typeface="Courier" charset="0"/>
                <a:ea typeface="Courier" charset="0"/>
                <a:cs typeface="Courier" charset="0"/>
              </a:rPr>
              <a:t>s</a:t>
            </a:r>
            <a:r>
              <a:rPr lang="en-US" sz="1900" dirty="0" smtClean="0">
                <a:solidFill>
                  <a:schemeClr val="accent1"/>
                </a:solidFill>
                <a:latin typeface="Courier" charset="0"/>
                <a:ea typeface="Courier" charset="0"/>
                <a:cs typeface="Courier" charset="0"/>
              </a:rPr>
              <a:t>tar  :: (radius::</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a:t>
            </a:r>
            <a:r>
              <a:rPr lang="en-US" sz="1900" dirty="0" smtClean="0">
                <a:solidFill>
                  <a:schemeClr val="accent1"/>
                </a:solidFill>
                <a:latin typeface="Courier" charset="0"/>
                <a:ea typeface="Courier" charset="0"/>
                <a:cs typeface="Courier" charset="0"/>
              </a:rPr>
              <a:t>Image</a:t>
            </a:r>
            <a:endParaRPr lang="en-US" sz="1900" dirty="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r>
              <a:rPr lang="en-US" sz="1900" dirty="0" smtClean="0">
                <a:solidFill>
                  <a:schemeClr val="bg1"/>
                </a:solidFill>
                <a:latin typeface="Helvetica" charset="0"/>
                <a:ea typeface="Helvetica" charset="0"/>
                <a:cs typeface="Helvetica" charset="0"/>
              </a:rPr>
              <a:t>Add a new column called </a:t>
            </a:r>
            <a:r>
              <a:rPr lang="en-US" sz="1900" dirty="0" smtClean="0">
                <a:solidFill>
                  <a:schemeClr val="bg1"/>
                </a:solidFill>
                <a:latin typeface="Courier New" charset="0"/>
                <a:ea typeface="Courier New" charset="0"/>
                <a:cs typeface="Courier New" charset="0"/>
              </a:rPr>
              <a:t>example</a:t>
            </a:r>
            <a:r>
              <a:rPr lang="en-US" sz="1900" dirty="0" smtClean="0">
                <a:solidFill>
                  <a:schemeClr val="bg1"/>
                </a:solidFill>
                <a:latin typeface="Helvetica" charset="0"/>
                <a:ea typeface="Helvetica" charset="0"/>
                <a:cs typeface="Helvetica" charset="0"/>
              </a:rPr>
              <a:t>, and fill in the rows with images!</a:t>
            </a:r>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a:p>
        </p:txBody>
      </p:sp>
      <p:grpSp>
        <p:nvGrpSpPr>
          <p:cNvPr id="5" name="Group 4"/>
          <p:cNvGrpSpPr/>
          <p:nvPr/>
        </p:nvGrpSpPr>
        <p:grpSpPr>
          <a:xfrm>
            <a:off x="216877" y="2514600"/>
            <a:ext cx="1230923" cy="1076914"/>
            <a:chOff x="5410200" y="3270986"/>
            <a:chExt cx="1230923" cy="1076914"/>
          </a:xfrm>
        </p:grpSpPr>
        <p:sp>
          <p:nvSpPr>
            <p:cNvPr id="6" name="Rectangular Callout 5"/>
            <p:cNvSpPr/>
            <p:nvPr/>
          </p:nvSpPr>
          <p:spPr>
            <a:xfrm>
              <a:off x="5421923" y="3893387"/>
              <a:ext cx="1219200" cy="454513"/>
            </a:xfrm>
            <a:prstGeom prst="wedgeRectCallout">
              <a:avLst>
                <a:gd name="adj1" fmla="val 21546"/>
                <a:gd name="adj2" fmla="val -10155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smtClean="0">
                  <a:solidFill>
                    <a:schemeClr val="tx1"/>
                  </a:solidFill>
                </a:rPr>
                <a:t>name</a:t>
              </a:r>
              <a:endParaRPr lang="en-US" sz="2000" dirty="0">
                <a:solidFill>
                  <a:schemeClr val="tx1"/>
                </a:solidFill>
              </a:endParaRPr>
            </a:p>
          </p:txBody>
        </p:sp>
        <p:sp>
          <p:nvSpPr>
            <p:cNvPr id="7" name="Rectangle 6"/>
            <p:cNvSpPr/>
            <p:nvPr/>
          </p:nvSpPr>
          <p:spPr>
            <a:xfrm>
              <a:off x="5410200" y="3270986"/>
              <a:ext cx="1219200" cy="36131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1981200" y="2552260"/>
            <a:ext cx="5867400" cy="1031293"/>
            <a:chOff x="5410200" y="3344118"/>
            <a:chExt cx="5867400" cy="933190"/>
          </a:xfrm>
        </p:grpSpPr>
        <p:sp>
          <p:nvSpPr>
            <p:cNvPr id="9" name="Rectangular Callout 8"/>
            <p:cNvSpPr/>
            <p:nvPr/>
          </p:nvSpPr>
          <p:spPr>
            <a:xfrm>
              <a:off x="5421923" y="3873236"/>
              <a:ext cx="4712678" cy="404072"/>
            </a:xfrm>
            <a:prstGeom prst="wedgeRectCallout">
              <a:avLst>
                <a:gd name="adj1" fmla="val -2754"/>
                <a:gd name="adj2" fmla="val -10117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smtClean="0">
                  <a:solidFill>
                    <a:schemeClr val="tx1"/>
                  </a:solidFill>
                </a:rPr>
                <a:t>Domain (name :: Type)</a:t>
              </a:r>
              <a:endParaRPr lang="en-US" sz="2000" dirty="0">
                <a:solidFill>
                  <a:schemeClr val="tx1"/>
                </a:solidFill>
              </a:endParaRPr>
            </a:p>
          </p:txBody>
        </p:sp>
        <p:sp>
          <p:nvSpPr>
            <p:cNvPr id="10" name="Rectangle 9"/>
            <p:cNvSpPr/>
            <p:nvPr/>
          </p:nvSpPr>
          <p:spPr>
            <a:xfrm>
              <a:off x="5410200" y="3344118"/>
              <a:ext cx="5867400" cy="32226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7696200" y="2546452"/>
            <a:ext cx="1424354" cy="1047750"/>
            <a:chOff x="5205046" y="2871354"/>
            <a:chExt cx="1424354" cy="1047750"/>
          </a:xfrm>
        </p:grpSpPr>
        <p:sp>
          <p:nvSpPr>
            <p:cNvPr id="13" name="Rectangle 12"/>
            <p:cNvSpPr/>
            <p:nvPr/>
          </p:nvSpPr>
          <p:spPr>
            <a:xfrm>
              <a:off x="5738446" y="2871354"/>
              <a:ext cx="890954" cy="36195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ular Callout 11"/>
            <p:cNvSpPr/>
            <p:nvPr/>
          </p:nvSpPr>
          <p:spPr>
            <a:xfrm>
              <a:off x="5205046" y="3461903"/>
              <a:ext cx="1219200" cy="457201"/>
            </a:xfrm>
            <a:prstGeom prst="wedgeRectCallout">
              <a:avLst>
                <a:gd name="adj1" fmla="val 30921"/>
                <a:gd name="adj2" fmla="val -89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smtClean="0">
                  <a:solidFill>
                    <a:schemeClr val="tx1"/>
                  </a:solidFill>
                </a:rPr>
                <a:t>Range</a:t>
              </a:r>
              <a:endParaRPr lang="en-US" sz="2000" dirty="0">
                <a:solidFill>
                  <a:schemeClr val="tx1"/>
                </a:solidFill>
              </a:endParaRPr>
            </a:p>
          </p:txBody>
        </p:sp>
      </p:grpSp>
    </p:spTree>
    <p:extLst>
      <p:ext uri="{BB962C8B-B14F-4D97-AF65-F5344CB8AC3E}">
        <p14:creationId xmlns:p14="http://schemas.microsoft.com/office/powerpoint/2010/main" val="38834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Courier New" charset="0"/>
                <a:ea typeface="Courier New" charset="0"/>
                <a:cs typeface="Courier New" charset="0"/>
              </a:rPr>
              <a:t>g</a:t>
            </a:r>
            <a:r>
              <a:rPr lang="en-US" dirty="0" smtClean="0">
                <a:latin typeface="Courier New" charset="0"/>
                <a:ea typeface="Courier New" charset="0"/>
                <a:cs typeface="Courier New" charset="0"/>
              </a:rPr>
              <a:t>et-row</a:t>
            </a:r>
            <a:endParaRPr lang="en-US" dirty="0">
              <a:latin typeface="Courier New" charset="0"/>
              <a:ea typeface="Courier New" charset="0"/>
              <a:cs typeface="Courier New" charset="0"/>
            </a:endParaRPr>
          </a:p>
        </p:txBody>
      </p:sp>
      <p:sp>
        <p:nvSpPr>
          <p:cNvPr id="9" name="Content Placeholder 2"/>
          <p:cNvSpPr>
            <a:spLocks noGrp="1"/>
          </p:cNvSpPr>
          <p:nvPr>
            <p:ph idx="1"/>
          </p:nvPr>
        </p:nvSpPr>
        <p:spPr>
          <a:xfrm>
            <a:off x="304800" y="1554163"/>
            <a:ext cx="8686800" cy="4525962"/>
          </a:xfrm>
        </p:spPr>
        <p:txBody>
          <a:bodyPr/>
          <a:lstStyle/>
          <a:p>
            <a:pPr marL="0" indent="0" eaLnBrk="1" hangingPunct="1">
              <a:lnSpc>
                <a:spcPct val="150000"/>
              </a:lnSpc>
              <a:buNone/>
            </a:pPr>
            <a:r>
              <a:rPr lang="en-US" altLang="en-US" sz="2400" dirty="0" smtClean="0">
                <a:solidFill>
                  <a:schemeClr val="accent1"/>
                </a:solidFill>
                <a:latin typeface="Helvetica" charset="0"/>
                <a:ea typeface="ＭＳ Ｐゴシック" charset="-128"/>
                <a:cs typeface="Helvetica" charset="0"/>
              </a:rPr>
              <a:t>get-row :: (t :: Table, index :: Number) </a:t>
            </a:r>
            <a:r>
              <a:rPr lang="en-US" altLang="en-US" sz="2400" dirty="0" smtClean="0">
                <a:solidFill>
                  <a:schemeClr val="accent1"/>
                </a:solidFill>
                <a:latin typeface="Helvetica" charset="0"/>
                <a:ea typeface="ＭＳ Ｐゴシック" charset="-128"/>
                <a:cs typeface="Helvetica" charset="0"/>
                <a:sym typeface="Wingdings"/>
              </a:rPr>
              <a:t> </a:t>
            </a:r>
            <a:r>
              <a:rPr lang="en-US" altLang="en-US" sz="2400" dirty="0" smtClean="0">
                <a:solidFill>
                  <a:schemeClr val="accent1"/>
                </a:solidFill>
                <a:latin typeface="Helvetica" charset="0"/>
                <a:ea typeface="ＭＳ Ｐゴシック" charset="-128"/>
                <a:cs typeface="Helvetica" charset="0"/>
              </a:rPr>
              <a:t>Row</a:t>
            </a:r>
          </a:p>
          <a:p>
            <a:pPr marL="0" indent="0" eaLnBrk="1" hangingPunct="1">
              <a:lnSpc>
                <a:spcPct val="150000"/>
              </a:lnSpc>
              <a:buNone/>
            </a:pPr>
            <a:endParaRPr lang="en-US" altLang="en-US" sz="2400" dirty="0">
              <a:solidFill>
                <a:schemeClr val="accent1"/>
              </a:solidFill>
              <a:latin typeface="Helvetica" charset="0"/>
              <a:ea typeface="ＭＳ Ｐゴシック" charset="-128"/>
              <a:cs typeface="Helvetica" charset="0"/>
            </a:endParaRPr>
          </a:p>
          <a:p>
            <a:pPr eaLnBrk="1" hangingPunct="1">
              <a:lnSpc>
                <a:spcPct val="150000"/>
              </a:lnSpc>
            </a:pPr>
            <a:r>
              <a:rPr lang="en-US" altLang="en-US" sz="2400" dirty="0" smtClean="0">
                <a:latin typeface="Helvetica" charset="0"/>
                <a:ea typeface="ＭＳ Ｐゴシック" charset="-128"/>
                <a:cs typeface="Helvetica" charset="0"/>
              </a:rPr>
              <a:t>Index starts at zero, </a:t>
            </a:r>
            <a:r>
              <a:rPr lang="en-US" altLang="en-US" sz="2400" i="1" dirty="0" smtClean="0">
                <a:latin typeface="Helvetica" charset="0"/>
                <a:ea typeface="ＭＳ Ｐゴシック" charset="-128"/>
                <a:cs typeface="Helvetica" charset="0"/>
              </a:rPr>
              <a:t>not one!</a:t>
            </a:r>
            <a:endParaRPr lang="en-US" altLang="en-US" sz="2400" dirty="0" smtClean="0">
              <a:latin typeface="Helvetica" charset="0"/>
              <a:ea typeface="ＭＳ Ｐゴシック" charset="-128"/>
              <a:cs typeface="Helvetica" charset="0"/>
            </a:endParaRPr>
          </a:p>
          <a:p>
            <a:pPr eaLnBrk="1" hangingPunct="1">
              <a:lnSpc>
                <a:spcPct val="150000"/>
              </a:lnSpc>
            </a:pPr>
            <a:r>
              <a:rPr lang="en-US" altLang="en-US" sz="2400" dirty="0" smtClean="0">
                <a:latin typeface="Helvetica" charset="0"/>
                <a:ea typeface="ＭＳ Ｐゴシック" charset="-128"/>
                <a:cs typeface="Helvetica" charset="0"/>
              </a:rPr>
              <a:t>Use get-row to produce the 2</a:t>
            </a:r>
            <a:r>
              <a:rPr lang="en-US" altLang="en-US" sz="2400" baseline="30000" dirty="0" smtClean="0">
                <a:latin typeface="Helvetica" charset="0"/>
                <a:ea typeface="ＭＳ Ｐゴシック" charset="-128"/>
                <a:cs typeface="Helvetica" charset="0"/>
              </a:rPr>
              <a:t>nd</a:t>
            </a:r>
            <a:r>
              <a:rPr lang="en-US" altLang="en-US" sz="2400" dirty="0">
                <a:latin typeface="Helvetica" charset="0"/>
                <a:ea typeface="ＭＳ Ｐゴシック" charset="-128"/>
                <a:cs typeface="Helvetica" charset="0"/>
              </a:rPr>
              <a:t> </a:t>
            </a:r>
            <a:r>
              <a:rPr lang="en-US" altLang="en-US" sz="2400" dirty="0" smtClean="0">
                <a:latin typeface="Helvetica" charset="0"/>
                <a:ea typeface="ＭＳ Ｐゴシック" charset="-128"/>
                <a:cs typeface="Helvetica" charset="0"/>
              </a:rPr>
              <a:t>and 3</a:t>
            </a:r>
            <a:r>
              <a:rPr lang="en-US" altLang="en-US" sz="2400" baseline="30000" dirty="0" smtClean="0">
                <a:latin typeface="Helvetica" charset="0"/>
                <a:ea typeface="ＭＳ Ｐゴシック" charset="-128"/>
                <a:cs typeface="Helvetica" charset="0"/>
              </a:rPr>
              <a:t>rd</a:t>
            </a:r>
            <a:r>
              <a:rPr lang="en-US" altLang="en-US" sz="2400" dirty="0" smtClean="0">
                <a:latin typeface="Helvetica" charset="0"/>
                <a:ea typeface="ＭＳ Ｐゴシック" charset="-128"/>
                <a:cs typeface="Helvetica" charset="0"/>
              </a:rPr>
              <a:t> row of the table</a:t>
            </a:r>
            <a:endParaRPr lang="en-US" altLang="en-US" sz="2000" dirty="0" smtClean="0">
              <a:latin typeface="Helvetica" charset="0"/>
              <a:ea typeface="Helvetica" charset="0"/>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2919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animEffect transition="in" filter="fade">
                                      <p:cBhvr>
                                        <p:cTn id="15"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is Data Science?</a:t>
            </a:r>
          </a:p>
        </p:txBody>
      </p:sp>
      <p:sp>
        <p:nvSpPr>
          <p:cNvPr id="4" name="Content Placeholder 3"/>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latin typeface="Helvetica" charset="0"/>
                <a:ea typeface="Helvetica" charset="0"/>
                <a:cs typeface="Helvetica" charset="0"/>
              </a:rPr>
              <a:t>Writing </a:t>
            </a:r>
            <a:r>
              <a:rPr lang="en-US" dirty="0" smtClean="0">
                <a:latin typeface="Courier New" charset="0"/>
                <a:ea typeface="Courier New" charset="0"/>
                <a:cs typeface="Courier New" charset="0"/>
              </a:rPr>
              <a:t>examples</a:t>
            </a:r>
            <a:endParaRPr lang="en-US" dirty="0">
              <a:latin typeface="Courier New" charset="0"/>
              <a:ea typeface="Courier New" charset="0"/>
              <a:cs typeface="Courier New" charset="0"/>
            </a:endParaRPr>
          </a:p>
        </p:txBody>
      </p:sp>
      <p:sp>
        <p:nvSpPr>
          <p:cNvPr id="9" name="Content Placeholder 2"/>
          <p:cNvSpPr>
            <a:spLocks noGrp="1"/>
          </p:cNvSpPr>
          <p:nvPr>
            <p:ph idx="1"/>
          </p:nvPr>
        </p:nvSpPr>
        <p:spPr>
          <a:xfrm>
            <a:off x="152400" y="1554163"/>
            <a:ext cx="8839200" cy="4525962"/>
          </a:xfrm>
        </p:spPr>
        <p:txBody>
          <a:bodyPr/>
          <a:lstStyle/>
          <a:p>
            <a:pPr marL="0" indent="0" eaLnBrk="1" hangingPunct="1">
              <a:buNone/>
            </a:pPr>
            <a:r>
              <a:rPr lang="en-US" altLang="en-US" sz="2400" b="1" dirty="0" smtClean="0">
                <a:solidFill>
                  <a:schemeClr val="accent1"/>
                </a:solidFill>
                <a:latin typeface="Courier New" charset="0"/>
                <a:ea typeface="Courier New" charset="0"/>
                <a:cs typeface="Courier New" charset="0"/>
              </a:rPr>
              <a:t>example:</a:t>
            </a:r>
          </a:p>
          <a:p>
            <a:pPr marL="0" indent="0" eaLnBrk="1" hangingPunct="1">
              <a:buNone/>
            </a:pPr>
            <a:r>
              <a:rPr lang="en-US" altLang="en-US" sz="2400" dirty="0" smtClean="0">
                <a:solidFill>
                  <a:schemeClr val="accent1"/>
                </a:solidFill>
                <a:latin typeface="Courier New" charset="0"/>
                <a:ea typeface="Courier New" charset="0"/>
                <a:cs typeface="Courier New" charset="0"/>
              </a:rPr>
              <a:t>  </a:t>
            </a:r>
            <a:r>
              <a:rPr lang="en-US" altLang="en-US" sz="2400" dirty="0" err="1" smtClean="0">
                <a:solidFill>
                  <a:schemeClr val="accent1"/>
                </a:solidFill>
                <a:latin typeface="Courier New" charset="0"/>
                <a:ea typeface="Courier New" charset="0"/>
                <a:cs typeface="Courier New" charset="0"/>
              </a:rPr>
              <a:t>num</a:t>
            </a:r>
            <a:r>
              <a:rPr lang="en-US" altLang="en-US" sz="2400" dirty="0" smtClean="0">
                <a:solidFill>
                  <a:schemeClr val="accent1"/>
                </a:solidFill>
                <a:latin typeface="Courier New" charset="0"/>
                <a:ea typeface="Courier New" charset="0"/>
                <a:cs typeface="Courier New" charset="0"/>
              </a:rPr>
              <a:t>-min(5, 19) is  5</a:t>
            </a:r>
          </a:p>
          <a:p>
            <a:pPr marL="0" indent="0" eaLnBrk="1" hangingPunct="1">
              <a:buNone/>
            </a:pPr>
            <a:r>
              <a:rPr lang="en-US" altLang="en-US" sz="2400" dirty="0">
                <a:solidFill>
                  <a:schemeClr val="accent1"/>
                </a:solidFill>
                <a:latin typeface="Courier New" charset="0"/>
                <a:ea typeface="Courier New" charset="0"/>
                <a:cs typeface="Courier New" charset="0"/>
              </a:rPr>
              <a:t> </a:t>
            </a:r>
            <a:r>
              <a:rPr lang="en-US" altLang="en-US" sz="2400" dirty="0" smtClean="0">
                <a:solidFill>
                  <a:schemeClr val="accent1"/>
                </a:solidFill>
                <a:latin typeface="Courier New" charset="0"/>
                <a:ea typeface="Courier New" charset="0"/>
                <a:cs typeface="Courier New" charset="0"/>
              </a:rPr>
              <a:t> </a:t>
            </a:r>
            <a:r>
              <a:rPr lang="en-US" altLang="en-US" sz="2400" dirty="0" err="1" smtClean="0">
                <a:solidFill>
                  <a:schemeClr val="accent1"/>
                </a:solidFill>
                <a:latin typeface="Courier New" charset="0"/>
                <a:ea typeface="Courier New" charset="0"/>
                <a:cs typeface="Courier New" charset="0"/>
              </a:rPr>
              <a:t>num</a:t>
            </a:r>
            <a:r>
              <a:rPr lang="en-US" altLang="en-US" sz="2400" dirty="0" smtClean="0">
                <a:solidFill>
                  <a:schemeClr val="accent1"/>
                </a:solidFill>
                <a:latin typeface="Courier New" charset="0"/>
                <a:ea typeface="Courier New" charset="0"/>
                <a:cs typeface="Courier New" charset="0"/>
              </a:rPr>
              <a:t>-min(5, -2) is -2</a:t>
            </a:r>
            <a:endParaRPr lang="en-US" altLang="en-US" sz="2400" dirty="0">
              <a:solidFill>
                <a:schemeClr val="accent1"/>
              </a:solidFill>
              <a:latin typeface="Courier New" charset="0"/>
              <a:ea typeface="Courier New" charset="0"/>
              <a:cs typeface="Courier New" charset="0"/>
            </a:endParaRPr>
          </a:p>
          <a:p>
            <a:pPr marL="0" indent="0" eaLnBrk="1" hangingPunct="1">
              <a:buNone/>
            </a:pPr>
            <a:r>
              <a:rPr lang="en-US" altLang="en-US" sz="2400" b="1" dirty="0" smtClean="0">
                <a:solidFill>
                  <a:schemeClr val="accent1"/>
                </a:solidFill>
                <a:latin typeface="Courier New" charset="0"/>
                <a:ea typeface="Courier New" charset="0"/>
                <a:cs typeface="Courier New" charset="0"/>
              </a:rPr>
              <a:t>end</a:t>
            </a:r>
            <a:endParaRPr lang="en-US" altLang="en-US" sz="2400" dirty="0">
              <a:solidFill>
                <a:schemeClr val="accent1"/>
              </a:solidFill>
              <a:latin typeface="Helvetica" charset="0"/>
              <a:ea typeface="ＭＳ Ｐゴシック" charset="-128"/>
              <a:cs typeface="Helvetica" charset="0"/>
            </a:endParaRPr>
          </a:p>
          <a:p>
            <a:pPr eaLnBrk="1" hangingPunct="1">
              <a:lnSpc>
                <a:spcPct val="150000"/>
              </a:lnSpc>
            </a:pPr>
            <a:r>
              <a:rPr lang="en-US" altLang="en-US" sz="2200" dirty="0" smtClean="0">
                <a:latin typeface="Helvetica" charset="0"/>
                <a:ea typeface="ＭＳ Ｐゴシック" charset="-128"/>
                <a:cs typeface="Helvetica" charset="0"/>
              </a:rPr>
              <a:t>Example blocks are a way for us to </a:t>
            </a:r>
            <a:r>
              <a:rPr lang="en-US" altLang="en-US" sz="2200" i="1" dirty="0" smtClean="0">
                <a:latin typeface="Helvetica" charset="0"/>
                <a:ea typeface="ＭＳ Ｐゴシック" charset="-128"/>
                <a:cs typeface="Helvetica" charset="0"/>
              </a:rPr>
              <a:t>automatically check our work.</a:t>
            </a:r>
            <a:endParaRPr lang="en-US" altLang="en-US" sz="2200" dirty="0" smtClean="0">
              <a:latin typeface="Helvetica" charset="0"/>
              <a:ea typeface="ＭＳ Ｐゴシック" charset="-128"/>
              <a:cs typeface="Helvetica" charset="0"/>
            </a:endParaRPr>
          </a:p>
          <a:p>
            <a:pPr eaLnBrk="1" hangingPunct="1">
              <a:lnSpc>
                <a:spcPct val="150000"/>
              </a:lnSpc>
            </a:pPr>
            <a:r>
              <a:rPr lang="en-US" altLang="en-US" sz="2200" dirty="0" smtClean="0">
                <a:latin typeface="Helvetica" charset="0"/>
                <a:ea typeface="ＭＳ Ｐゴシック" charset="-128"/>
                <a:cs typeface="Helvetica" charset="0"/>
              </a:rPr>
              <a:t>Add two new examples that use </a:t>
            </a:r>
            <a:r>
              <a:rPr lang="en-US" altLang="en-US" sz="2200" dirty="0" err="1" smtClean="0">
                <a:latin typeface="Courier New" charset="0"/>
                <a:ea typeface="Courier New" charset="0"/>
                <a:cs typeface="Courier New" charset="0"/>
              </a:rPr>
              <a:t>num-sqrt</a:t>
            </a:r>
            <a:endParaRPr lang="en-US" altLang="en-US" sz="2200" dirty="0" smtClean="0">
              <a:latin typeface="Courier New" charset="0"/>
              <a:ea typeface="Courier New" charset="0"/>
              <a:cs typeface="Courier New" charset="0"/>
            </a:endParaRPr>
          </a:p>
          <a:p>
            <a:pPr marL="0" indent="0" eaLnBrk="1" hangingPunct="1">
              <a:buNone/>
            </a:pPr>
            <a:endParaRPr lang="en-US" altLang="en-US" sz="2100" b="1" dirty="0">
              <a:solidFill>
                <a:schemeClr val="accent1"/>
              </a:solidFill>
              <a:latin typeface="Courier New" charset="0"/>
              <a:ea typeface="Courier New" charset="0"/>
              <a:cs typeface="Courier New" charset="0"/>
            </a:endParaRPr>
          </a:p>
          <a:p>
            <a:pPr marL="0" indent="0" eaLnBrk="1" hangingPunct="1">
              <a:buNone/>
            </a:pPr>
            <a:r>
              <a:rPr lang="en-US" altLang="en-US" sz="2100" b="1" dirty="0">
                <a:solidFill>
                  <a:schemeClr val="accent1"/>
                </a:solidFill>
                <a:latin typeface="Courier New" charset="0"/>
                <a:ea typeface="Courier New" charset="0"/>
                <a:cs typeface="Courier New" charset="0"/>
              </a:rPr>
              <a:t>string-repeat </a:t>
            </a:r>
            <a:r>
              <a:rPr lang="en-US" altLang="en-US" sz="2100" b="1" spc="-600" dirty="0">
                <a:solidFill>
                  <a:schemeClr val="accent1"/>
                </a:solidFill>
                <a:latin typeface="Courier New" charset="0"/>
                <a:ea typeface="Courier New" charset="0"/>
                <a:cs typeface="Courier New" charset="0"/>
              </a:rPr>
              <a:t>:: </a:t>
            </a:r>
            <a:r>
              <a:rPr lang="en-US" altLang="en-US" sz="2100" b="1" dirty="0">
                <a:solidFill>
                  <a:schemeClr val="accent1"/>
                </a:solidFill>
                <a:latin typeface="Courier New" charset="0"/>
                <a:ea typeface="Courier New" charset="0"/>
                <a:cs typeface="Courier New" charset="0"/>
              </a:rPr>
              <a:t>(s </a:t>
            </a:r>
            <a:r>
              <a:rPr lang="en-US" altLang="en-US" sz="2100" b="1" spc="-600" dirty="0">
                <a:solidFill>
                  <a:schemeClr val="accent1"/>
                </a:solidFill>
                <a:latin typeface="Courier New" charset="0"/>
                <a:ea typeface="Courier New" charset="0"/>
                <a:cs typeface="Courier New" charset="0"/>
              </a:rPr>
              <a:t>::</a:t>
            </a:r>
            <a:r>
              <a:rPr lang="en-US" altLang="en-US" sz="2100" b="1" dirty="0">
                <a:solidFill>
                  <a:schemeClr val="accent1"/>
                </a:solidFill>
                <a:latin typeface="Courier New" charset="0"/>
                <a:ea typeface="Courier New" charset="0"/>
                <a:cs typeface="Courier New" charset="0"/>
              </a:rPr>
              <a:t> String, n </a:t>
            </a:r>
            <a:r>
              <a:rPr lang="en-US" altLang="en-US" sz="2100" b="1" spc="-600" dirty="0">
                <a:solidFill>
                  <a:schemeClr val="accent1"/>
                </a:solidFill>
                <a:latin typeface="Courier New" charset="0"/>
                <a:ea typeface="Courier New" charset="0"/>
                <a:cs typeface="Courier New" charset="0"/>
              </a:rPr>
              <a:t>::  </a:t>
            </a:r>
            <a:r>
              <a:rPr lang="en-US" altLang="en-US" sz="2100" b="1" dirty="0">
                <a:solidFill>
                  <a:schemeClr val="accent1"/>
                </a:solidFill>
                <a:latin typeface="Courier New" charset="0"/>
                <a:ea typeface="Courier New" charset="0"/>
                <a:cs typeface="Courier New" charset="0"/>
              </a:rPr>
              <a:t>Number) </a:t>
            </a:r>
            <a:r>
              <a:rPr lang="en-US" altLang="en-US" sz="2100" b="1" dirty="0">
                <a:solidFill>
                  <a:schemeClr val="accent1"/>
                </a:solidFill>
                <a:latin typeface="Courier New" charset="0"/>
                <a:ea typeface="Courier New" charset="0"/>
                <a:cs typeface="Courier New" charset="0"/>
                <a:sym typeface="Wingdings"/>
              </a:rPr>
              <a:t></a:t>
            </a:r>
            <a:r>
              <a:rPr lang="en-US" altLang="en-US" sz="2100" b="1" dirty="0">
                <a:solidFill>
                  <a:schemeClr val="accent1"/>
                </a:solidFill>
                <a:latin typeface="Courier New" charset="0"/>
                <a:ea typeface="Courier New" charset="0"/>
                <a:cs typeface="Courier New" charset="0"/>
              </a:rPr>
              <a:t> String</a:t>
            </a:r>
            <a:endParaRPr lang="en-US" altLang="en-US" sz="2100" b="1" dirty="0">
              <a:solidFill>
                <a:schemeClr val="accent1"/>
              </a:solidFill>
              <a:latin typeface="Helvetica" charset="0"/>
              <a:ea typeface="ＭＳ Ｐゴシック" charset="-128"/>
              <a:cs typeface="Helvetica" charset="0"/>
            </a:endParaRPr>
          </a:p>
          <a:p>
            <a:pPr marL="0" indent="0" eaLnBrk="1" hangingPunct="1">
              <a:lnSpc>
                <a:spcPct val="150000"/>
              </a:lnSpc>
              <a:buNone/>
            </a:pPr>
            <a:r>
              <a:rPr lang="en-US" altLang="en-US" sz="2100" b="1" dirty="0">
                <a:solidFill>
                  <a:schemeClr val="accent1"/>
                </a:solidFill>
                <a:latin typeface="Courier New" charset="0"/>
                <a:ea typeface="Courier New" charset="0"/>
                <a:cs typeface="Courier New" charset="0"/>
              </a:rPr>
              <a:t>string-contains </a:t>
            </a:r>
            <a:r>
              <a:rPr lang="en-US" altLang="en-US" sz="2100" b="1" spc="-600" dirty="0">
                <a:solidFill>
                  <a:schemeClr val="accent1"/>
                </a:solidFill>
                <a:latin typeface="Courier New" charset="0"/>
                <a:ea typeface="Courier New" charset="0"/>
                <a:cs typeface="Courier New" charset="0"/>
              </a:rPr>
              <a:t>:: </a:t>
            </a:r>
            <a:r>
              <a:rPr lang="en-US" altLang="en-US" sz="2100" b="1" dirty="0">
                <a:solidFill>
                  <a:schemeClr val="accent1"/>
                </a:solidFill>
                <a:latin typeface="Courier New" charset="0"/>
                <a:ea typeface="Courier New" charset="0"/>
                <a:cs typeface="Courier New" charset="0"/>
              </a:rPr>
              <a:t>(search </a:t>
            </a:r>
            <a:r>
              <a:rPr lang="en-US" altLang="en-US" sz="2100" b="1" spc="-600" dirty="0">
                <a:solidFill>
                  <a:schemeClr val="accent1"/>
                </a:solidFill>
                <a:latin typeface="Courier New" charset="0"/>
                <a:ea typeface="Courier New" charset="0"/>
                <a:cs typeface="Courier New" charset="0"/>
              </a:rPr>
              <a:t>::</a:t>
            </a:r>
            <a:r>
              <a:rPr lang="en-US" altLang="en-US" sz="2100" b="1" dirty="0">
                <a:solidFill>
                  <a:schemeClr val="accent1"/>
                </a:solidFill>
                <a:latin typeface="Courier New" charset="0"/>
                <a:ea typeface="Courier New" charset="0"/>
                <a:cs typeface="Courier New" charset="0"/>
              </a:rPr>
              <a:t> </a:t>
            </a:r>
            <a:r>
              <a:rPr lang="en-US" altLang="en-US" sz="2100" b="1" dirty="0" err="1">
                <a:solidFill>
                  <a:schemeClr val="accent1"/>
                </a:solidFill>
                <a:latin typeface="Courier New" charset="0"/>
                <a:ea typeface="Courier New" charset="0"/>
                <a:cs typeface="Courier New" charset="0"/>
              </a:rPr>
              <a:t>Str</a:t>
            </a:r>
            <a:r>
              <a:rPr lang="en-US" altLang="en-US" sz="2100" b="1" dirty="0">
                <a:solidFill>
                  <a:schemeClr val="accent1"/>
                </a:solidFill>
                <a:latin typeface="Courier New" charset="0"/>
                <a:ea typeface="Courier New" charset="0"/>
                <a:cs typeface="Courier New" charset="0"/>
              </a:rPr>
              <a:t>, for </a:t>
            </a:r>
            <a:r>
              <a:rPr lang="en-US" altLang="en-US" sz="2100" b="1" spc="-600" dirty="0">
                <a:solidFill>
                  <a:schemeClr val="accent1"/>
                </a:solidFill>
                <a:latin typeface="Courier New" charset="0"/>
                <a:ea typeface="Courier New" charset="0"/>
                <a:cs typeface="Courier New" charset="0"/>
              </a:rPr>
              <a:t>::  </a:t>
            </a:r>
            <a:r>
              <a:rPr lang="en-US" altLang="en-US" sz="2100" b="1" dirty="0" err="1">
                <a:solidFill>
                  <a:schemeClr val="accent1"/>
                </a:solidFill>
                <a:latin typeface="Courier New" charset="0"/>
                <a:ea typeface="Courier New" charset="0"/>
                <a:cs typeface="Courier New" charset="0"/>
              </a:rPr>
              <a:t>Str</a:t>
            </a:r>
            <a:r>
              <a:rPr lang="en-US" altLang="en-US" sz="2100" b="1" dirty="0">
                <a:solidFill>
                  <a:schemeClr val="accent1"/>
                </a:solidFill>
                <a:latin typeface="Courier New" charset="0"/>
                <a:ea typeface="Courier New" charset="0"/>
                <a:cs typeface="Courier New" charset="0"/>
              </a:rPr>
              <a:t>) </a:t>
            </a:r>
            <a:r>
              <a:rPr lang="en-US" altLang="en-US" sz="2100" b="1" dirty="0">
                <a:solidFill>
                  <a:schemeClr val="accent1"/>
                </a:solidFill>
                <a:latin typeface="Courier New" charset="0"/>
                <a:ea typeface="Courier New" charset="0"/>
                <a:cs typeface="Courier New" charset="0"/>
                <a:sym typeface="Wingdings"/>
              </a:rPr>
              <a:t> </a:t>
            </a:r>
            <a:r>
              <a:rPr lang="en-US" altLang="en-US" sz="2100" b="1" dirty="0">
                <a:solidFill>
                  <a:schemeClr val="accent1"/>
                </a:solidFill>
                <a:latin typeface="Courier New" charset="0"/>
                <a:ea typeface="Courier New" charset="0"/>
                <a:cs typeface="Courier New" charset="0"/>
              </a:rPr>
              <a:t>Boolean</a:t>
            </a:r>
            <a:endParaRPr lang="en-US" altLang="en-US" sz="2100" b="1" dirty="0">
              <a:solidFill>
                <a:schemeClr val="accent1"/>
              </a:solidFill>
              <a:latin typeface="Helvetica" charset="0"/>
              <a:ea typeface="ＭＳ Ｐゴシック" charset="-128"/>
              <a:cs typeface="Helvetica" charset="0"/>
            </a:endParaRPr>
          </a:p>
          <a:p>
            <a:pPr eaLnBrk="1" hangingPunct="1">
              <a:lnSpc>
                <a:spcPct val="150000"/>
              </a:lnSpc>
            </a:pPr>
            <a:endParaRPr lang="en-US" altLang="en-US" sz="2200" dirty="0" smtClean="0">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773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Effect transition="in" filter="fade">
                                      <p:cBhvr>
                                        <p:cTn id="25" dur="500"/>
                                        <p:tgtEl>
                                          <p:spTgt spid="9">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5" end="5"/>
                                            </p:txEl>
                                          </p:spTgt>
                                        </p:tgtEl>
                                        <p:attrNameLst>
                                          <p:attrName>style.visibility</p:attrName>
                                        </p:attrNameLst>
                                      </p:cBhvr>
                                      <p:to>
                                        <p:strVal val="visible"/>
                                      </p:to>
                                    </p:set>
                                    <p:animEffect transition="in" filter="fade">
                                      <p:cBhvr>
                                        <p:cTn id="30" dur="500"/>
                                        <p:tgtEl>
                                          <p:spTgt spid="9">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animEffect transition="in" filter="fade">
                                      <p:cBhvr>
                                        <p:cTn id="35" dur="500"/>
                                        <p:tgtEl>
                                          <p:spTgt spid="9">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9">
                                            <p:txEl>
                                              <p:pRg st="8" end="8"/>
                                            </p:txEl>
                                          </p:spTgt>
                                        </p:tgtEl>
                                        <p:attrNameLst>
                                          <p:attrName>style.visibility</p:attrName>
                                        </p:attrNameLst>
                                      </p:cBhvr>
                                      <p:to>
                                        <p:strVal val="visible"/>
                                      </p:to>
                                    </p:set>
                                    <p:animEffect transition="in" filter="fade">
                                      <p:cBhvr>
                                        <p:cTn id="40"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latin typeface="Helvetica" charset="0"/>
                <a:ea typeface="Helvetica" charset="0"/>
                <a:cs typeface="Helvetica" charset="0"/>
              </a:rPr>
              <a:t>Getting columns from a Row</a:t>
            </a:r>
            <a:endParaRPr lang="en-US" dirty="0">
              <a:latin typeface="Courier New" charset="0"/>
              <a:ea typeface="Courier New" charset="0"/>
              <a:cs typeface="Courier New" charset="0"/>
            </a:endParaRPr>
          </a:p>
        </p:txBody>
      </p:sp>
      <p:sp>
        <p:nvSpPr>
          <p:cNvPr id="9" name="Content Placeholder 2"/>
          <p:cNvSpPr>
            <a:spLocks noGrp="1"/>
          </p:cNvSpPr>
          <p:nvPr>
            <p:ph idx="1"/>
          </p:nvPr>
        </p:nvSpPr>
        <p:spPr>
          <a:xfrm>
            <a:off x="152400" y="1554163"/>
            <a:ext cx="8839200" cy="4525962"/>
          </a:xfrm>
        </p:spPr>
        <p:txBody>
          <a:bodyPr/>
          <a:lstStyle/>
          <a:p>
            <a:pPr eaLnBrk="1" hangingPunct="1"/>
            <a:r>
              <a:rPr lang="en-US" altLang="en-US" sz="2400" dirty="0" smtClean="0">
                <a:solidFill>
                  <a:schemeClr val="bg1"/>
                </a:solidFill>
                <a:latin typeface="Helvetica" charset="0"/>
                <a:ea typeface="Helvetica" charset="0"/>
                <a:cs typeface="Helvetica" charset="0"/>
              </a:rPr>
              <a:t>Sometimes we want to get a single value out of a row</a:t>
            </a:r>
          </a:p>
          <a:p>
            <a:pPr marL="0" indent="0" eaLnBrk="1" hangingPunct="1">
              <a:buNone/>
            </a:pPr>
            <a:endParaRPr lang="en-US" altLang="en-US" sz="2100" b="1" dirty="0">
              <a:solidFill>
                <a:schemeClr val="accent1"/>
              </a:solidFill>
              <a:latin typeface="Courier New" charset="0"/>
              <a:ea typeface="Courier New" charset="0"/>
              <a:cs typeface="Courier New" charset="0"/>
            </a:endParaRPr>
          </a:p>
          <a:p>
            <a:pPr marL="0" indent="0" eaLnBrk="1" hangingPunct="1">
              <a:buNone/>
            </a:pPr>
            <a:r>
              <a:rPr lang="en-US" altLang="en-US" sz="2100" b="1" dirty="0" smtClean="0">
                <a:solidFill>
                  <a:schemeClr val="accent1"/>
                </a:solidFill>
                <a:latin typeface="Courier New" charset="0"/>
                <a:ea typeface="Courier New" charset="0"/>
                <a:cs typeface="Courier New" charset="0"/>
              </a:rPr>
              <a:t>examples:</a:t>
            </a:r>
          </a:p>
          <a:p>
            <a:pPr marL="0" indent="0" eaLnBrk="1" hangingPunct="1">
              <a:buNone/>
            </a:pPr>
            <a:r>
              <a:rPr lang="en-US" altLang="en-US" sz="2100" b="1" dirty="0" smtClean="0">
                <a:solidFill>
                  <a:schemeClr val="accent1"/>
                </a:solidFill>
                <a:latin typeface="Courier New" charset="0"/>
                <a:ea typeface="Courier New" charset="0"/>
                <a:cs typeface="Courier New" charset="0"/>
              </a:rPr>
              <a:t>  get-row(shapes</a:t>
            </a:r>
            <a:r>
              <a:rPr lang="en-US" altLang="en-US" sz="2100" b="1" dirty="0">
                <a:solidFill>
                  <a:schemeClr val="accent1"/>
                </a:solidFill>
                <a:latin typeface="Courier New" charset="0"/>
                <a:ea typeface="Courier New" charset="0"/>
                <a:cs typeface="Courier New" charset="0"/>
              </a:rPr>
              <a:t>, 0</a:t>
            </a:r>
            <a:r>
              <a:rPr lang="en-US" altLang="en-US" sz="2100" b="1" dirty="0" smtClean="0">
                <a:solidFill>
                  <a:schemeClr val="accent1"/>
                </a:solidFill>
                <a:latin typeface="Courier New" charset="0"/>
                <a:ea typeface="Courier New" charset="0"/>
                <a:cs typeface="Courier New" charset="0"/>
              </a:rPr>
              <a:t>)</a:t>
            </a:r>
            <a:r>
              <a:rPr lang="en-US" altLang="en-US" sz="2100" b="1" dirty="0" smtClean="0">
                <a:solidFill>
                  <a:schemeClr val="bg1"/>
                </a:solidFill>
                <a:latin typeface="Courier New" charset="0"/>
                <a:ea typeface="Courier New" charset="0"/>
                <a:cs typeface="Courier New" charset="0"/>
              </a:rPr>
              <a:t>[“name”]</a:t>
            </a:r>
            <a:r>
              <a:rPr lang="en-US" altLang="en-US" sz="2100" b="1" dirty="0" smtClean="0">
                <a:solidFill>
                  <a:schemeClr val="accent1"/>
                </a:solidFill>
                <a:latin typeface="Courier New" charset="0"/>
                <a:ea typeface="Courier New" charset="0"/>
                <a:cs typeface="Courier New" charset="0"/>
              </a:rPr>
              <a:t> is “triangle”</a:t>
            </a:r>
            <a:endParaRPr lang="en-US" altLang="en-US" sz="2100" b="1" dirty="0">
              <a:solidFill>
                <a:schemeClr val="accent1"/>
              </a:solidFill>
              <a:latin typeface="Courier New" charset="0"/>
              <a:ea typeface="Courier New" charset="0"/>
              <a:cs typeface="Courier New" charset="0"/>
            </a:endParaRPr>
          </a:p>
          <a:p>
            <a:pPr marL="0" indent="0" eaLnBrk="1" hangingPunct="1">
              <a:buNone/>
            </a:pPr>
            <a:r>
              <a:rPr lang="en-US" altLang="en-US" sz="2100" b="1" dirty="0">
                <a:solidFill>
                  <a:schemeClr val="accent1"/>
                </a:solidFill>
                <a:latin typeface="Courier New" charset="0"/>
                <a:ea typeface="Courier New" charset="0"/>
                <a:cs typeface="Courier New" charset="0"/>
              </a:rPr>
              <a:t>  get-row(shapes, </a:t>
            </a:r>
            <a:r>
              <a:rPr lang="en-US" altLang="en-US" sz="2100" b="1" dirty="0" smtClean="0">
                <a:solidFill>
                  <a:schemeClr val="accent1"/>
                </a:solidFill>
                <a:latin typeface="Courier New" charset="0"/>
                <a:ea typeface="Courier New" charset="0"/>
                <a:cs typeface="Courier New" charset="0"/>
              </a:rPr>
              <a:t>1)</a:t>
            </a:r>
            <a:r>
              <a:rPr lang="en-US" altLang="en-US" sz="2100" b="1" dirty="0" smtClean="0">
                <a:solidFill>
                  <a:schemeClr val="bg1"/>
                </a:solidFill>
                <a:latin typeface="Courier New" charset="0"/>
                <a:ea typeface="Courier New" charset="0"/>
                <a:cs typeface="Courier New" charset="0"/>
              </a:rPr>
              <a:t>[“corners”]</a:t>
            </a:r>
            <a:r>
              <a:rPr lang="en-US" altLang="en-US" sz="2100" b="1" dirty="0" smtClean="0">
                <a:solidFill>
                  <a:schemeClr val="accent1"/>
                </a:solidFill>
                <a:latin typeface="Courier New" charset="0"/>
                <a:ea typeface="Courier New" charset="0"/>
                <a:cs typeface="Courier New" charset="0"/>
              </a:rPr>
              <a:t> </a:t>
            </a:r>
            <a:r>
              <a:rPr lang="en-US" altLang="en-US" sz="2100" b="1" dirty="0">
                <a:solidFill>
                  <a:schemeClr val="accent1"/>
                </a:solidFill>
                <a:latin typeface="Courier New" charset="0"/>
                <a:ea typeface="Courier New" charset="0"/>
                <a:cs typeface="Courier New" charset="0"/>
              </a:rPr>
              <a:t>is </a:t>
            </a:r>
            <a:r>
              <a:rPr lang="en-US" altLang="en-US" sz="2100" b="1" dirty="0" smtClean="0">
                <a:solidFill>
                  <a:schemeClr val="accent1"/>
                </a:solidFill>
                <a:latin typeface="Courier New" charset="0"/>
                <a:ea typeface="Courier New" charset="0"/>
                <a:cs typeface="Courier New" charset="0"/>
              </a:rPr>
              <a:t>4</a:t>
            </a:r>
          </a:p>
          <a:p>
            <a:pPr marL="0" indent="0" eaLnBrk="1" hangingPunct="1">
              <a:buNone/>
            </a:pPr>
            <a:r>
              <a:rPr lang="en-US" altLang="en-US" sz="2100" b="1" dirty="0" smtClean="0">
                <a:solidFill>
                  <a:schemeClr val="accent1"/>
                </a:solidFill>
                <a:latin typeface="Courier New" charset="0"/>
                <a:ea typeface="Courier New" charset="0"/>
                <a:cs typeface="Courier New" charset="0"/>
              </a:rPr>
              <a:t>end</a:t>
            </a:r>
          </a:p>
          <a:p>
            <a:pPr marL="0" indent="0" eaLnBrk="1" hangingPunct="1">
              <a:buNone/>
            </a:pPr>
            <a:endParaRPr lang="en-US" altLang="en-US" sz="2100" b="1" dirty="0">
              <a:solidFill>
                <a:schemeClr val="accent1"/>
              </a:solidFill>
              <a:latin typeface="Courier New" charset="0"/>
              <a:ea typeface="Courier New" charset="0"/>
              <a:cs typeface="Courier New" charset="0"/>
            </a:endParaRPr>
          </a:p>
          <a:p>
            <a:pPr eaLnBrk="1" hangingPunct="1"/>
            <a:r>
              <a:rPr lang="en-US" altLang="en-US" sz="2400" dirty="0" smtClean="0">
                <a:solidFill>
                  <a:schemeClr val="bg1"/>
                </a:solidFill>
                <a:latin typeface="Helvetica" charset="0"/>
                <a:ea typeface="Helvetica" charset="0"/>
                <a:cs typeface="Helvetica" charset="0"/>
              </a:rPr>
              <a:t>Add two more examples using row-accessors</a:t>
            </a:r>
            <a:endParaRPr lang="en-US" altLang="en-US" sz="2400" dirty="0">
              <a:solidFill>
                <a:schemeClr val="bg1"/>
              </a:solidFill>
              <a:latin typeface="Helvetica" charset="0"/>
              <a:ea typeface="Helvetica" charset="0"/>
              <a:cs typeface="Helvetica" charset="0"/>
            </a:endParaRPr>
          </a:p>
          <a:p>
            <a:pPr marL="0" indent="0" eaLnBrk="1" hangingPunct="1">
              <a:buNone/>
            </a:pPr>
            <a:endParaRPr lang="en-US" altLang="en-US" sz="2100" b="1" dirty="0" smtClean="0">
              <a:solidFill>
                <a:schemeClr val="accent1"/>
              </a:solidFill>
              <a:latin typeface="Courier New" charset="0"/>
              <a:ea typeface="Courier New" charset="0"/>
              <a:cs typeface="Courier New" charset="0"/>
            </a:endParaRPr>
          </a:p>
          <a:p>
            <a:pPr marL="0" indent="0" eaLnBrk="1" hangingPunct="1">
              <a:buNone/>
            </a:pPr>
            <a:endParaRPr lang="en-US" altLang="en-US" sz="2100" b="1" dirty="0">
              <a:solidFill>
                <a:schemeClr val="accent1"/>
              </a:solidFill>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3948400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Definitions in </a:t>
            </a:r>
            <a:r>
              <a:rPr lang="en-US" dirty="0" err="1"/>
              <a:t>Pyret</a:t>
            </a:r>
            <a:endParaRPr lang="en-US" dirty="0"/>
          </a:p>
        </p:txBody>
      </p:sp>
      <p:sp>
        <p:nvSpPr>
          <p:cNvPr id="9" name="Content Placeholder 2"/>
          <p:cNvSpPr>
            <a:spLocks noGrp="1"/>
          </p:cNvSpPr>
          <p:nvPr>
            <p:ph idx="1"/>
          </p:nvPr>
        </p:nvSpPr>
        <p:spPr>
          <a:xfrm>
            <a:off x="304800" y="1554163"/>
            <a:ext cx="8686800" cy="4525962"/>
          </a:xfrm>
        </p:spPr>
        <p:txBody>
          <a:bodyPr/>
          <a:lstStyle/>
          <a:p>
            <a:pPr marL="0" indent="0">
              <a:buNone/>
            </a:pPr>
            <a:r>
              <a:rPr lang="en-US" sz="2400" b="1" dirty="0"/>
              <a:t>Math: </a:t>
            </a:r>
            <a:r>
              <a:rPr lang="en-US" sz="2400" b="1" dirty="0" smtClean="0"/>
              <a:t> </a:t>
            </a:r>
            <a:r>
              <a:rPr lang="en-US" sz="2400" i="1" dirty="0" smtClean="0">
                <a:latin typeface="Courier New" charset="0"/>
                <a:ea typeface="Courier New" charset="0"/>
                <a:cs typeface="Courier New" charset="0"/>
              </a:rPr>
              <a:t>x = 4, y = x + 1</a:t>
            </a:r>
            <a:endParaRPr lang="en-US" sz="2400" i="1" dirty="0">
              <a:latin typeface="Courier New" charset="0"/>
              <a:ea typeface="Courier New" charset="0"/>
              <a:cs typeface="Courier New" charset="0"/>
            </a:endParaRPr>
          </a:p>
          <a:p>
            <a:pPr marL="0" indent="0">
              <a:buNone/>
            </a:pPr>
            <a:r>
              <a:rPr lang="en-US" sz="2400" b="1" dirty="0" err="1"/>
              <a:t>Pyret</a:t>
            </a:r>
            <a:r>
              <a:rPr lang="en-US" sz="2400" b="1" dirty="0"/>
              <a:t>:</a:t>
            </a:r>
            <a:r>
              <a:rPr lang="en-US" sz="2400" dirty="0">
                <a:latin typeface="Courier New" charset="0"/>
                <a:ea typeface="Courier New" charset="0"/>
                <a:cs typeface="Courier New" charset="0"/>
              </a:rPr>
              <a:t> </a:t>
            </a:r>
            <a:r>
              <a:rPr lang="en-US" sz="2400" dirty="0" smtClean="0">
                <a:solidFill>
                  <a:schemeClr val="accent1"/>
                </a:solidFill>
                <a:latin typeface="Courier New" charset="0"/>
                <a:ea typeface="Courier New" charset="0"/>
                <a:cs typeface="Courier New" charset="0"/>
              </a:rPr>
              <a:t>x = 4, y = x + 1</a:t>
            </a:r>
          </a:p>
          <a:p>
            <a:pPr marL="0" indent="0">
              <a:buNone/>
            </a:pPr>
            <a:endParaRPr lang="en-US" sz="2400" dirty="0" smtClean="0">
              <a:solidFill>
                <a:schemeClr val="accent1"/>
              </a:solidFill>
              <a:latin typeface="Courier New" charset="0"/>
              <a:ea typeface="Courier New" charset="0"/>
              <a:cs typeface="Courier New" charset="0"/>
            </a:endParaRPr>
          </a:p>
          <a:p>
            <a:pPr marL="0" indent="0">
              <a:buNone/>
            </a:pPr>
            <a:r>
              <a:rPr lang="en-US" sz="2400" dirty="0" smtClean="0">
                <a:solidFill>
                  <a:schemeClr val="accent1"/>
                </a:solidFill>
                <a:latin typeface="Courier" charset="0"/>
                <a:ea typeface="Courier" charset="0"/>
                <a:cs typeface="Courier" charset="0"/>
              </a:rPr>
              <a:t>A = 42             # A :: Number</a:t>
            </a:r>
            <a:br>
              <a:rPr lang="en-US" sz="2400" dirty="0" smtClean="0">
                <a:solidFill>
                  <a:schemeClr val="accent1"/>
                </a:solidFill>
                <a:latin typeface="Courier" charset="0"/>
                <a:ea typeface="Courier" charset="0"/>
                <a:cs typeface="Courier" charset="0"/>
              </a:rPr>
            </a:br>
            <a:r>
              <a:rPr lang="en-US" sz="2400" dirty="0" smtClean="0">
                <a:solidFill>
                  <a:schemeClr val="accent1"/>
                </a:solidFill>
                <a:latin typeface="Courier" charset="0"/>
                <a:ea typeface="Courier" charset="0"/>
                <a:cs typeface="Courier" charset="0"/>
              </a:rPr>
              <a:t>B = “buffalo”      # B :: String</a:t>
            </a:r>
          </a:p>
          <a:p>
            <a:pPr marL="0" indent="0">
              <a:buNone/>
            </a:pPr>
            <a:r>
              <a:rPr lang="en-US" sz="2400" dirty="0" smtClean="0">
                <a:solidFill>
                  <a:schemeClr val="accent1"/>
                </a:solidFill>
                <a:latin typeface="Courier" charset="0"/>
                <a:ea typeface="Courier" charset="0"/>
                <a:cs typeface="Courier" charset="0"/>
              </a:rPr>
              <a:t>C = 2 * 2</a:t>
            </a:r>
          </a:p>
          <a:p>
            <a:pPr marL="0" indent="0">
              <a:buNone/>
            </a:pPr>
            <a:r>
              <a:rPr lang="en-US" sz="2400" dirty="0" smtClean="0">
                <a:solidFill>
                  <a:schemeClr val="accent1"/>
                </a:solidFill>
                <a:latin typeface="Courier" charset="0"/>
                <a:ea typeface="Courier" charset="0"/>
                <a:cs typeface="Courier" charset="0"/>
              </a:rPr>
              <a:t>D = 42 </a:t>
            </a:r>
            <a:r>
              <a:rPr lang="mr-IN" sz="2400" dirty="0" smtClean="0">
                <a:solidFill>
                  <a:schemeClr val="accent1"/>
                </a:solidFill>
                <a:latin typeface="Courier" charset="0"/>
                <a:ea typeface="Courier" charset="0"/>
                <a:cs typeface="Courier" charset="0"/>
              </a:rPr>
              <a:t>–</a:t>
            </a:r>
            <a:r>
              <a:rPr lang="en-US" sz="2400" dirty="0" smtClean="0">
                <a:solidFill>
                  <a:schemeClr val="accent1"/>
                </a:solidFill>
                <a:latin typeface="Courier" charset="0"/>
                <a:ea typeface="Courier" charset="0"/>
                <a:cs typeface="Courier" charset="0"/>
              </a:rPr>
              <a:t> A</a:t>
            </a:r>
          </a:p>
          <a:p>
            <a:pPr marL="0" indent="0">
              <a:buNone/>
            </a:pPr>
            <a:endParaRPr lang="en-US" sz="2400" dirty="0">
              <a:latin typeface="Courier New" charset="0"/>
              <a:ea typeface="Courier New" charset="0"/>
              <a:cs typeface="Courier New" charset="0"/>
            </a:endParaRPr>
          </a:p>
          <a:p>
            <a:r>
              <a:rPr lang="en-US" sz="2400" dirty="0"/>
              <a:t>Turn to page </a:t>
            </a:r>
            <a:r>
              <a:rPr lang="en-US" sz="2400" dirty="0" smtClean="0"/>
              <a:t>4</a:t>
            </a:r>
            <a:r>
              <a:rPr lang="mr-IN" sz="2400" dirty="0" smtClean="0"/>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4" name="Rectangle 3"/>
          <p:cNvSpPr/>
          <p:nvPr/>
        </p:nvSpPr>
        <p:spPr>
          <a:xfrm>
            <a:off x="3781544" y="3634085"/>
            <a:ext cx="2581156" cy="461665"/>
          </a:xfrm>
          <a:prstGeom prst="rect">
            <a:avLst/>
          </a:prstGeom>
        </p:spPr>
        <p:txBody>
          <a:bodyPr wrap="none">
            <a:spAutoFit/>
          </a:bodyPr>
          <a:lstStyle/>
          <a:p>
            <a:r>
              <a:rPr lang="en-US" dirty="0">
                <a:solidFill>
                  <a:schemeClr val="accent1"/>
                </a:solidFill>
                <a:latin typeface="Courier" charset="0"/>
                <a:ea typeface="Courier" charset="0"/>
                <a:cs typeface="Courier" charset="0"/>
              </a:rPr>
              <a:t># C :: Number</a:t>
            </a:r>
            <a:endParaRPr lang="en-US" dirty="0"/>
          </a:p>
        </p:txBody>
      </p:sp>
      <p:sp>
        <p:nvSpPr>
          <p:cNvPr id="6" name="Rectangle 5"/>
          <p:cNvSpPr/>
          <p:nvPr/>
        </p:nvSpPr>
        <p:spPr>
          <a:xfrm>
            <a:off x="3781544" y="4053185"/>
            <a:ext cx="2581156" cy="461665"/>
          </a:xfrm>
          <a:prstGeom prst="rect">
            <a:avLst/>
          </a:prstGeom>
        </p:spPr>
        <p:txBody>
          <a:bodyPr wrap="none">
            <a:spAutoFit/>
          </a:bodyPr>
          <a:lstStyle/>
          <a:p>
            <a:r>
              <a:rPr lang="en-US" dirty="0">
                <a:solidFill>
                  <a:schemeClr val="accent1"/>
                </a:solidFill>
                <a:latin typeface="Courier" charset="0"/>
                <a:ea typeface="Courier" charset="0"/>
                <a:cs typeface="Courier" charset="0"/>
              </a:rPr>
              <a:t># </a:t>
            </a:r>
            <a:r>
              <a:rPr lang="en-US" dirty="0" smtClean="0">
                <a:solidFill>
                  <a:schemeClr val="accent1"/>
                </a:solidFill>
                <a:latin typeface="Courier" charset="0"/>
                <a:ea typeface="Courier" charset="0"/>
                <a:cs typeface="Courier" charset="0"/>
              </a:rPr>
              <a:t>D </a:t>
            </a:r>
            <a:r>
              <a:rPr lang="en-US" dirty="0">
                <a:solidFill>
                  <a:schemeClr val="accent1"/>
                </a:solidFill>
                <a:latin typeface="Courier" charset="0"/>
                <a:ea typeface="Courier" charset="0"/>
                <a:cs typeface="Courier" charset="0"/>
              </a:rPr>
              <a:t>:: Number</a:t>
            </a:r>
            <a:endParaRPr lang="en-US" dirty="0"/>
          </a:p>
        </p:txBody>
      </p:sp>
    </p:spTree>
    <p:extLst>
      <p:ext uri="{BB962C8B-B14F-4D97-AF65-F5344CB8AC3E}">
        <p14:creationId xmlns:p14="http://schemas.microsoft.com/office/powerpoint/2010/main" val="179451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animEffect transition="in" filter="fade">
                                      <p:cBhvr>
                                        <p:cTn id="17" dur="500"/>
                                        <p:tgtEl>
                                          <p:spTgt spid="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fade">
                                      <p:cBhvr>
                                        <p:cTn id="22" dur="500"/>
                                        <p:tgtEl>
                                          <p:spTgt spid="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fade">
                                      <p:cBhvr>
                                        <p:cTn id="27" dur="500"/>
                                        <p:tgtEl>
                                          <p:spTgt spid="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7" end="7"/>
                                            </p:txEl>
                                          </p:spTgt>
                                        </p:tgtEl>
                                        <p:attrNameLst>
                                          <p:attrName>style.visibility</p:attrName>
                                        </p:attrNameLst>
                                      </p:cBhvr>
                                      <p:to>
                                        <p:strVal val="visible"/>
                                      </p:to>
                                    </p:set>
                                    <p:animEffect transition="in" filter="fade">
                                      <p:cBhvr>
                                        <p:cTn id="32" dur="500"/>
                                        <p:tgtEl>
                                          <p:spTgt spid="9">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4"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2</a:t>
            </a: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The </a:t>
            </a:r>
            <a:r>
              <a:rPr lang="en-US" dirty="0" smtClean="0">
                <a:latin typeface="Courier New" charset="0"/>
                <a:ea typeface="Courier New" charset="0"/>
                <a:cs typeface="Courier New" charset="0"/>
              </a:rPr>
              <a:t>animals</a:t>
            </a:r>
            <a:r>
              <a:rPr lang="en-US" dirty="0" smtClean="0"/>
              <a:t> dataset</a:t>
            </a:r>
            <a:endParaRPr lang="en-US" dirty="0"/>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Open the </a:t>
            </a:r>
            <a:r>
              <a:rPr lang="en-US" altLang="en-US" sz="2400" dirty="0" smtClean="0">
                <a:latin typeface="Arial" charset="0"/>
                <a:ea typeface="Arial" charset="0"/>
                <a:cs typeface="Arial" charset="0"/>
                <a:hlinkClick r:id="rId2"/>
              </a:rPr>
              <a:t>Animals spreadsheet</a:t>
            </a:r>
            <a:endParaRPr lang="en-US" altLang="en-US" sz="2000" dirty="0" smtClean="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Open </a:t>
            </a:r>
            <a:r>
              <a:rPr lang="en-US" altLang="en-US" sz="2400" dirty="0">
                <a:latin typeface="Arial" charset="0"/>
                <a:ea typeface="Arial" charset="0"/>
                <a:cs typeface="Arial" charset="0"/>
              </a:rPr>
              <a:t>the </a:t>
            </a:r>
            <a:r>
              <a:rPr lang="en-US" altLang="en-US" sz="2400" dirty="0" smtClean="0">
                <a:latin typeface="Arial" charset="0"/>
                <a:ea typeface="Arial" charset="0"/>
                <a:cs typeface="Arial" charset="0"/>
                <a:hlinkClick r:id="rId3"/>
              </a:rPr>
              <a:t>Animals </a:t>
            </a:r>
            <a:r>
              <a:rPr lang="en-US" altLang="en-US" sz="2400" dirty="0">
                <a:latin typeface="Arial" charset="0"/>
                <a:ea typeface="Arial" charset="0"/>
                <a:cs typeface="Arial" charset="0"/>
                <a:hlinkClick r:id="rId3"/>
              </a:rPr>
              <a:t>Starter </a:t>
            </a:r>
            <a:r>
              <a:rPr lang="en-US" altLang="en-US" sz="2400" dirty="0" smtClean="0">
                <a:latin typeface="Arial" charset="0"/>
                <a:ea typeface="Arial" charset="0"/>
                <a:cs typeface="Arial" charset="0"/>
                <a:hlinkClick r:id="rId3"/>
              </a:rPr>
              <a:t>File</a:t>
            </a:r>
            <a:r>
              <a:rPr lang="en-US" altLang="en-US" sz="2400" dirty="0" smtClean="0">
                <a:latin typeface="Arial" charset="0"/>
                <a:ea typeface="Arial" charset="0"/>
                <a:cs typeface="Arial" charset="0"/>
              </a:rPr>
              <a:t>, save a copy, &amp; click “Run”</a:t>
            </a:r>
            <a:endParaRPr lang="en-US" altLang="en-US" sz="24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Rectangle 4"/>
          <p:cNvSpPr/>
          <p:nvPr/>
        </p:nvSpPr>
        <p:spPr>
          <a:xfrm>
            <a:off x="304800" y="2971800"/>
            <a:ext cx="8686800" cy="2308324"/>
          </a:xfrm>
          <a:prstGeom prst="rect">
            <a:avLst/>
          </a:prstGeom>
        </p:spPr>
        <p:txBody>
          <a:bodyPr wrap="square">
            <a:spAutoFit/>
          </a:bodyPr>
          <a:lstStyle/>
          <a:p>
            <a:r>
              <a:rPr lang="en-US" sz="1800" b="1" dirty="0">
                <a:solidFill>
                  <a:schemeClr val="accent1"/>
                </a:solidFill>
                <a:latin typeface="Courier New" charset="0"/>
                <a:ea typeface="Courier New" charset="0"/>
                <a:cs typeface="Courier New" charset="0"/>
              </a:rPr>
              <a:t>include </a:t>
            </a:r>
            <a:r>
              <a:rPr lang="en-US" sz="1800" dirty="0" err="1" smtClean="0">
                <a:solidFill>
                  <a:schemeClr val="accent1"/>
                </a:solidFill>
                <a:latin typeface="Courier New" charset="0"/>
                <a:ea typeface="Courier New" charset="0"/>
                <a:cs typeface="Courier New" charset="0"/>
              </a:rPr>
              <a:t>gdrive</a:t>
            </a:r>
            <a:r>
              <a:rPr lang="en-US" sz="1800" dirty="0" smtClean="0">
                <a:solidFill>
                  <a:schemeClr val="accent1"/>
                </a:solidFill>
                <a:latin typeface="Courier New" charset="0"/>
                <a:ea typeface="Courier New" charset="0"/>
                <a:cs typeface="Courier New" charset="0"/>
              </a:rPr>
              <a:t>-sheets</a:t>
            </a:r>
          </a:p>
          <a:p>
            <a:r>
              <a:rPr lang="en-US" sz="1800" b="1" dirty="0" smtClean="0">
                <a:solidFill>
                  <a:schemeClr val="accent1"/>
                </a:solidFill>
                <a:latin typeface="Courier New" charset="0"/>
                <a:ea typeface="Courier New" charset="0"/>
                <a:cs typeface="Courier New" charset="0"/>
              </a:rPr>
              <a:t>include</a:t>
            </a:r>
            <a:r>
              <a:rPr lang="en-US" sz="1800" dirty="0" smtClean="0">
                <a:solidFill>
                  <a:schemeClr val="accent1"/>
                </a:solidFill>
                <a:latin typeface="Courier New" charset="0"/>
                <a:ea typeface="Courier New" charset="0"/>
                <a:cs typeface="Courier New" charset="0"/>
              </a:rPr>
              <a:t> tables</a:t>
            </a:r>
          </a:p>
          <a:p>
            <a:r>
              <a:rPr lang="en-US" sz="1800" b="1" dirty="0" smtClean="0">
                <a:solidFill>
                  <a:schemeClr val="accent1"/>
                </a:solidFill>
                <a:latin typeface="Courier New" charset="0"/>
                <a:ea typeface="Courier New" charset="0"/>
                <a:cs typeface="Courier New" charset="0"/>
              </a:rPr>
              <a:t>include</a:t>
            </a:r>
            <a:r>
              <a:rPr lang="en-US" sz="1800" dirty="0" smtClean="0">
                <a:solidFill>
                  <a:schemeClr val="accent1"/>
                </a:solidFill>
                <a:latin typeface="Courier New" charset="0"/>
                <a:ea typeface="Courier New" charset="0"/>
                <a:cs typeface="Courier New" charset="0"/>
              </a:rPr>
              <a:t> image</a:t>
            </a:r>
          </a:p>
          <a:p>
            <a:endParaRPr lang="en-US" sz="1800" dirty="0">
              <a:solidFill>
                <a:schemeClr val="accent1"/>
              </a:solidFill>
              <a:latin typeface="Courier New" charset="0"/>
              <a:ea typeface="Courier New" charset="0"/>
              <a:cs typeface="Courier New" charset="0"/>
            </a:endParaRPr>
          </a:p>
          <a:p>
            <a:r>
              <a:rPr lang="en-US" sz="1800" dirty="0">
                <a:solidFill>
                  <a:schemeClr val="accent6"/>
                </a:solidFill>
                <a:latin typeface="Courier New" charset="0"/>
                <a:ea typeface="Courier New" charset="0"/>
                <a:cs typeface="Courier New" charset="0"/>
              </a:rPr>
              <a:t># load the 'pets' sheet as a table called </a:t>
            </a:r>
            <a:r>
              <a:rPr lang="en-US" sz="1800" dirty="0" smtClean="0">
                <a:solidFill>
                  <a:schemeClr val="accent6"/>
                </a:solidFill>
                <a:latin typeface="Courier New" charset="0"/>
                <a:ea typeface="Courier New" charset="0"/>
                <a:cs typeface="Courier New" charset="0"/>
              </a:rPr>
              <a:t>animals</a:t>
            </a:r>
          </a:p>
          <a:p>
            <a:r>
              <a:rPr lang="en-US" sz="1800" dirty="0" smtClean="0">
                <a:solidFill>
                  <a:schemeClr val="accent1"/>
                </a:solidFill>
                <a:latin typeface="Courier New" charset="0"/>
                <a:ea typeface="Courier New" charset="0"/>
                <a:cs typeface="Courier New" charset="0"/>
              </a:rPr>
              <a:t>animals-table </a:t>
            </a:r>
            <a:r>
              <a:rPr lang="en-US" sz="1800" dirty="0">
                <a:solidFill>
                  <a:schemeClr val="accent1"/>
                </a:solidFill>
                <a:latin typeface="Courier New" charset="0"/>
                <a:ea typeface="Courier New" charset="0"/>
                <a:cs typeface="Courier New" charset="0"/>
              </a:rPr>
              <a:t>= </a:t>
            </a:r>
            <a:r>
              <a:rPr lang="en-US" sz="1800" b="1" dirty="0">
                <a:solidFill>
                  <a:schemeClr val="accent1"/>
                </a:solidFill>
                <a:latin typeface="Courier New" charset="0"/>
                <a:ea typeface="Courier New" charset="0"/>
                <a:cs typeface="Courier New" charset="0"/>
              </a:rPr>
              <a:t>load-table: </a:t>
            </a:r>
            <a:r>
              <a:rPr lang="en-US" sz="1800" dirty="0">
                <a:solidFill>
                  <a:schemeClr val="accent1"/>
                </a:solidFill>
                <a:latin typeface="Courier New" charset="0"/>
                <a:ea typeface="Courier New" charset="0"/>
                <a:cs typeface="Courier New" charset="0"/>
              </a:rPr>
              <a:t>name, species, age, fixed, </a:t>
            </a:r>
            <a:r>
              <a:rPr lang="en-US" sz="1800" dirty="0" smtClean="0">
                <a:solidFill>
                  <a:schemeClr val="accent1"/>
                </a:solidFill>
                <a:latin typeface="Courier New" charset="0"/>
                <a:ea typeface="Courier New" charset="0"/>
                <a:cs typeface="Courier New" charset="0"/>
              </a:rPr>
              <a:t>legs</a:t>
            </a:r>
          </a:p>
          <a:p>
            <a:r>
              <a:rPr lang="en-US" sz="1800" dirty="0" smtClean="0">
                <a:solidFill>
                  <a:schemeClr val="accent1"/>
                </a:solidFill>
                <a:latin typeface="Courier New" charset="0"/>
                <a:ea typeface="Courier New" charset="0"/>
                <a:cs typeface="Courier New" charset="0"/>
              </a:rPr>
              <a:t>  </a:t>
            </a:r>
            <a:r>
              <a:rPr lang="en-US" sz="1800" b="1" dirty="0">
                <a:solidFill>
                  <a:schemeClr val="accent1"/>
                </a:solidFill>
                <a:latin typeface="Courier New" charset="0"/>
                <a:ea typeface="Courier New" charset="0"/>
                <a:cs typeface="Courier New" charset="0"/>
              </a:rPr>
              <a:t>source:</a:t>
            </a:r>
            <a:r>
              <a:rPr lang="en-US" sz="1800" dirty="0">
                <a:solidFill>
                  <a:schemeClr val="accent1"/>
                </a:solidFill>
                <a:latin typeface="Courier New" charset="0"/>
                <a:ea typeface="Courier New" charset="0"/>
                <a:cs typeface="Courier New" charset="0"/>
              </a:rPr>
              <a:t> pets-</a:t>
            </a:r>
            <a:r>
              <a:rPr lang="en-US" sz="1800" dirty="0" err="1">
                <a:solidFill>
                  <a:schemeClr val="accent1"/>
                </a:solidFill>
                <a:latin typeface="Courier New" charset="0"/>
                <a:ea typeface="Courier New" charset="0"/>
                <a:cs typeface="Courier New" charset="0"/>
              </a:rPr>
              <a:t>sheet.sheet</a:t>
            </a:r>
            <a:r>
              <a:rPr lang="en-US" sz="1800" dirty="0">
                <a:solidFill>
                  <a:schemeClr val="accent1"/>
                </a:solidFill>
                <a:latin typeface="Courier New" charset="0"/>
                <a:ea typeface="Courier New" charset="0"/>
                <a:cs typeface="Courier New" charset="0"/>
              </a:rPr>
              <a:t>-by-name("pets", true</a:t>
            </a:r>
            <a:r>
              <a:rPr lang="en-US" sz="1800" dirty="0" smtClean="0">
                <a:solidFill>
                  <a:schemeClr val="accent1"/>
                </a:solidFill>
                <a:latin typeface="Courier New" charset="0"/>
                <a:ea typeface="Courier New" charset="0"/>
                <a:cs typeface="Courier New" charset="0"/>
              </a:rPr>
              <a:t>)</a:t>
            </a:r>
            <a:br>
              <a:rPr lang="en-US" sz="1800" dirty="0" smtClean="0">
                <a:solidFill>
                  <a:schemeClr val="accent1"/>
                </a:solidFill>
                <a:latin typeface="Courier New" charset="0"/>
                <a:ea typeface="Courier New" charset="0"/>
                <a:cs typeface="Courier New" charset="0"/>
              </a:rPr>
            </a:br>
            <a:r>
              <a:rPr lang="en-US" sz="1800" b="1" dirty="0" smtClean="0">
                <a:solidFill>
                  <a:schemeClr val="accent1"/>
                </a:solidFill>
                <a:latin typeface="Courier New" charset="0"/>
                <a:ea typeface="Courier New" charset="0"/>
                <a:cs typeface="Courier New" charset="0"/>
              </a:rPr>
              <a:t>end</a:t>
            </a:r>
            <a:endParaRPr lang="en-US" sz="1800" b="1" dirty="0">
              <a:solidFill>
                <a:schemeClr val="accent1"/>
              </a:solidFill>
              <a:latin typeface="Courier New" charset="0"/>
              <a:ea typeface="Courier New" charset="0"/>
              <a:cs typeface="Courier New" charset="0"/>
            </a:endParaRPr>
          </a:p>
        </p:txBody>
      </p:sp>
      <p:sp>
        <p:nvSpPr>
          <p:cNvPr id="8" name="Rectangle 7"/>
          <p:cNvSpPr>
            <a:spLocks noChangeArrowheads="1"/>
          </p:cNvSpPr>
          <p:nvPr/>
        </p:nvSpPr>
        <p:spPr bwMode="auto">
          <a:xfrm>
            <a:off x="304800" y="5256924"/>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Type </a:t>
            </a:r>
            <a:r>
              <a:rPr lang="en-US" altLang="en-US" sz="2400" dirty="0" smtClean="0">
                <a:latin typeface="Courier New" charset="0"/>
                <a:ea typeface="Courier New" charset="0"/>
                <a:cs typeface="Courier New" charset="0"/>
              </a:rPr>
              <a:t>animals-table</a:t>
            </a:r>
            <a:r>
              <a:rPr lang="en-US" altLang="en-US" sz="2400" dirty="0" smtClean="0">
                <a:latin typeface="Arial" charset="0"/>
                <a:ea typeface="Arial" charset="0"/>
                <a:cs typeface="Arial" charset="0"/>
              </a:rPr>
              <a:t> into the Interactions Area</a:t>
            </a:r>
            <a:endParaRPr lang="en-US" altLang="en-US" sz="2000" dirty="0" smtClean="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Complete Page 7</a:t>
            </a:r>
            <a:endParaRPr lang="en-US" altLang="en-US" sz="2400" dirty="0">
              <a:latin typeface="Arial" charset="0"/>
              <a:ea typeface="Arial" charset="0"/>
              <a:cs typeface="Arial" charset="0"/>
            </a:endParaRPr>
          </a:p>
        </p:txBody>
      </p:sp>
    </p:spTree>
    <p:extLst>
      <p:ext uri="{BB962C8B-B14F-4D97-AF65-F5344CB8AC3E}">
        <p14:creationId xmlns:p14="http://schemas.microsoft.com/office/powerpoint/2010/main" val="482606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fade">
                                      <p:cBhvr>
                                        <p:cTn id="2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8"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Defining Values</a:t>
            </a:r>
            <a:endParaRPr lang="en-US"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9" name="Content Placeholder 2"/>
          <p:cNvSpPr>
            <a:spLocks noGrp="1"/>
          </p:cNvSpPr>
          <p:nvPr>
            <p:ph idx="1"/>
          </p:nvPr>
        </p:nvSpPr>
        <p:spPr>
          <a:xfrm>
            <a:off x="293077" y="1554163"/>
            <a:ext cx="8698524" cy="3265487"/>
          </a:xfrm>
        </p:spPr>
        <p:txBody>
          <a:bodyPr/>
          <a:lstStyle/>
          <a:p>
            <a:pPr marL="0" indent="0">
              <a:buNone/>
            </a:pPr>
            <a:r>
              <a:rPr lang="en-US" sz="2600" b="1" dirty="0" smtClean="0"/>
              <a:t>Math:  </a:t>
            </a:r>
            <a:r>
              <a:rPr lang="en-US" sz="2600" i="1" dirty="0" smtClean="0">
                <a:latin typeface="Courier New" charset="0"/>
                <a:ea typeface="Courier New" charset="0"/>
                <a:cs typeface="Courier New" charset="0"/>
              </a:rPr>
              <a:t>x = 4</a:t>
            </a:r>
          </a:p>
          <a:p>
            <a:pPr marL="0" indent="0">
              <a:buNone/>
            </a:pPr>
            <a:r>
              <a:rPr lang="en-US" sz="2600" b="1" dirty="0" err="1" smtClean="0"/>
              <a:t>Pyret</a:t>
            </a:r>
            <a:r>
              <a:rPr lang="en-US" sz="2600" b="1" dirty="0" smtClean="0"/>
              <a:t>:</a:t>
            </a:r>
            <a:endParaRPr lang="en-US" sz="2100" dirty="0">
              <a:solidFill>
                <a:schemeClr val="accent1"/>
              </a:solidFill>
              <a:latin typeface="Courier New" charset="0"/>
              <a:ea typeface="Courier New" charset="0"/>
              <a:cs typeface="Courier New" charset="0"/>
            </a:endParaRPr>
          </a:p>
          <a:p>
            <a:pPr marL="0" indent="0">
              <a:buNone/>
            </a:pPr>
            <a:r>
              <a:rPr lang="en-US" sz="2100" dirty="0" smtClean="0">
                <a:solidFill>
                  <a:schemeClr val="accent1"/>
                </a:solidFill>
                <a:latin typeface="Courier New" charset="0"/>
                <a:ea typeface="Courier New" charset="0"/>
                <a:cs typeface="Courier New" charset="0"/>
              </a:rPr>
              <a:t>x = 4</a:t>
            </a:r>
          </a:p>
          <a:p>
            <a:pPr marL="0" indent="0">
              <a:buNone/>
            </a:pPr>
            <a:r>
              <a:rPr lang="en-US" sz="2100" dirty="0" smtClean="0">
                <a:solidFill>
                  <a:schemeClr val="accent1"/>
                </a:solidFill>
                <a:latin typeface="Courier New" charset="0"/>
                <a:ea typeface="Courier New" charset="0"/>
                <a:cs typeface="Courier New" charset="0"/>
              </a:rPr>
              <a:t>name = “Nancy”</a:t>
            </a:r>
          </a:p>
          <a:p>
            <a:pPr marL="0" indent="0">
              <a:buNone/>
            </a:pPr>
            <a:r>
              <a:rPr lang="en-US" sz="2100" dirty="0" err="1" smtClean="0">
                <a:solidFill>
                  <a:schemeClr val="accent1"/>
                </a:solidFill>
                <a:latin typeface="Courier New" charset="0"/>
                <a:ea typeface="Courier New" charset="0"/>
                <a:cs typeface="Courier New" charset="0"/>
              </a:rPr>
              <a:t>img</a:t>
            </a:r>
            <a:r>
              <a:rPr lang="en-US" sz="2100" dirty="0" smtClean="0">
                <a:solidFill>
                  <a:schemeClr val="accent1"/>
                </a:solidFill>
                <a:latin typeface="Courier New" charset="0"/>
                <a:ea typeface="Courier New" charset="0"/>
                <a:cs typeface="Courier New" charset="0"/>
              </a:rPr>
              <a:t> = triangle(10, “solid”, “red”)</a:t>
            </a:r>
          </a:p>
          <a:p>
            <a:pPr marL="0" indent="0">
              <a:buNone/>
            </a:pPr>
            <a:endParaRPr lang="en-US" dirty="0">
              <a:latin typeface="Courier New" charset="0"/>
              <a:ea typeface="Courier New" charset="0"/>
              <a:cs typeface="Courier New" charset="0"/>
            </a:endParaRPr>
          </a:p>
          <a:p>
            <a:pPr marL="0" indent="0">
              <a:buNone/>
            </a:pPr>
            <a:r>
              <a:rPr lang="en-US" sz="2600" dirty="0" smtClean="0"/>
              <a:t>Define some values for different types!</a:t>
            </a:r>
          </a:p>
          <a:p>
            <a:pPr marL="0" indent="0">
              <a:buNone/>
            </a:pPr>
            <a:r>
              <a:rPr lang="en-US" sz="2100" dirty="0" smtClean="0">
                <a:solidFill>
                  <a:schemeClr val="accent1"/>
                </a:solidFill>
                <a:latin typeface="Courier New" charset="0"/>
                <a:ea typeface="Courier New" charset="0"/>
                <a:cs typeface="Courier New" charset="0"/>
              </a:rPr>
              <a:t>mittens = get-row(animals-table, 3)</a:t>
            </a:r>
          </a:p>
          <a:p>
            <a:pPr marL="0" indent="0">
              <a:buNone/>
            </a:pPr>
            <a:endParaRPr lang="en-US" sz="2400" dirty="0" smtClean="0"/>
          </a:p>
          <a:p>
            <a:pPr marL="0" indent="0">
              <a:buNone/>
            </a:pPr>
            <a:r>
              <a:rPr lang="en-US" sz="2400" dirty="0" smtClean="0"/>
              <a:t>Define two new animals, using the appropriate names</a:t>
            </a:r>
            <a:endParaRPr lang="en-US" sz="2400" dirty="0"/>
          </a:p>
          <a:p>
            <a:pPr marL="0" indent="0">
              <a:buNone/>
            </a:pPr>
            <a:endParaRPr lang="en-US" sz="2100" dirty="0">
              <a:solidFill>
                <a:schemeClr val="accent1"/>
              </a:solidFill>
              <a:latin typeface="Courier New" charset="0"/>
              <a:ea typeface="Courier New" charset="0"/>
              <a:cs typeface="Courier New" charset="0"/>
            </a:endParaRPr>
          </a:p>
          <a:p>
            <a:pPr marL="0" indent="0">
              <a:buNone/>
            </a:pPr>
            <a:endParaRPr lang="en-US" sz="2600" dirty="0" smtClean="0"/>
          </a:p>
        </p:txBody>
      </p:sp>
    </p:spTree>
    <p:extLst>
      <p:ext uri="{BB962C8B-B14F-4D97-AF65-F5344CB8AC3E}">
        <p14:creationId xmlns:p14="http://schemas.microsoft.com/office/powerpoint/2010/main" val="679870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xEl>
                                              <p:pRg st="9" end="9"/>
                                            </p:txEl>
                                          </p:spTgt>
                                        </p:tgtEl>
                                        <p:attrNameLst>
                                          <p:attrName>style.visibility</p:attrName>
                                        </p:attrNameLst>
                                      </p:cBhvr>
                                      <p:to>
                                        <p:strVal val="visible"/>
                                      </p:to>
                                    </p:set>
                                    <p:animEffect transition="in" filter="fade">
                                      <p:cBhvr>
                                        <p:cTn id="42"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400" y="47297"/>
            <a:ext cx="8686800" cy="838200"/>
          </a:xfrm>
        </p:spPr>
        <p:txBody>
          <a:bodyPr/>
          <a:lstStyle/>
          <a:p>
            <a:pPr>
              <a:defRPr/>
            </a:pPr>
            <a:r>
              <a:rPr lang="en-US" dirty="0" smtClean="0"/>
              <a:t>Defining Functions</a:t>
            </a:r>
            <a:endParaRPr lang="en-US"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52400" y="2552700"/>
            <a:ext cx="8813800" cy="3921125"/>
          </a:xfrm>
          <a:prstGeom prst="rect">
            <a:avLst/>
          </a:prstGeom>
        </p:spPr>
      </p:pic>
      <p:sp>
        <p:nvSpPr>
          <p:cNvPr id="6" name="TextBox 5"/>
          <p:cNvSpPr txBox="1"/>
          <p:nvPr/>
        </p:nvSpPr>
        <p:spPr>
          <a:xfrm>
            <a:off x="304800" y="1600200"/>
            <a:ext cx="8661400" cy="830997"/>
          </a:xfrm>
          <a:prstGeom prst="rect">
            <a:avLst/>
          </a:prstGeom>
          <a:noFill/>
        </p:spPr>
        <p:txBody>
          <a:bodyPr wrap="square" rtlCol="0">
            <a:spAutoFit/>
          </a:bodyPr>
          <a:lstStyle/>
          <a:p>
            <a:r>
              <a:rPr lang="en-US" i="1" dirty="0" smtClean="0">
                <a:solidFill>
                  <a:schemeClr val="bg1"/>
                </a:solidFill>
              </a:rPr>
              <a:t>Define a function called birth-year, which calculates the year an animal was born.</a:t>
            </a:r>
            <a:endParaRPr lang="en-US" i="1" dirty="0">
              <a:solidFill>
                <a:schemeClr val="bg1"/>
              </a:solidFill>
            </a:endParaRPr>
          </a:p>
        </p:txBody>
      </p:sp>
      <p:sp>
        <p:nvSpPr>
          <p:cNvPr id="7" name="Rectangle 6"/>
          <p:cNvSpPr/>
          <p:nvPr/>
        </p:nvSpPr>
        <p:spPr>
          <a:xfrm>
            <a:off x="557362" y="2667000"/>
            <a:ext cx="1723549" cy="400110"/>
          </a:xfrm>
          <a:prstGeom prst="rect">
            <a:avLst/>
          </a:prstGeom>
        </p:spPr>
        <p:txBody>
          <a:bodyPr wrap="none">
            <a:spAutoFit/>
          </a:bodyPr>
          <a:lstStyle/>
          <a:p>
            <a:r>
              <a:rPr lang="en-US" sz="2000" i="1" dirty="0" smtClean="0">
                <a:solidFill>
                  <a:schemeClr val="bg1"/>
                </a:solidFill>
                <a:latin typeface="Courier New" charset="0"/>
                <a:ea typeface="Courier New" charset="0"/>
                <a:cs typeface="Courier New" charset="0"/>
              </a:rPr>
              <a:t>birth-year</a:t>
            </a:r>
            <a:endParaRPr lang="en-US" sz="2000" dirty="0">
              <a:latin typeface="Courier New" charset="0"/>
              <a:ea typeface="Courier New" charset="0"/>
              <a:cs typeface="Courier New" charset="0"/>
            </a:endParaRPr>
          </a:p>
        </p:txBody>
      </p:sp>
      <p:sp>
        <p:nvSpPr>
          <p:cNvPr id="10" name="Rectangle 9"/>
          <p:cNvSpPr/>
          <p:nvPr/>
        </p:nvSpPr>
        <p:spPr>
          <a:xfrm>
            <a:off x="2943074" y="2695833"/>
            <a:ext cx="3229126" cy="400110"/>
          </a:xfrm>
          <a:prstGeom prst="rect">
            <a:avLst/>
          </a:prstGeom>
        </p:spPr>
        <p:txBody>
          <a:bodyPr wrap="square">
            <a:spAutoFit/>
          </a:bodyPr>
          <a:lstStyle/>
          <a:p>
            <a:pPr algn="ctr"/>
            <a:r>
              <a:rPr lang="en-US" sz="2000" i="1" dirty="0" smtClean="0">
                <a:solidFill>
                  <a:schemeClr val="bg1"/>
                </a:solidFill>
                <a:latin typeface="Courier New" charset="0"/>
                <a:ea typeface="Courier New" charset="0"/>
                <a:cs typeface="Courier New" charset="0"/>
              </a:rPr>
              <a:t>(</a:t>
            </a:r>
            <a:r>
              <a:rPr lang="en-US" sz="2000" i="1" dirty="0">
                <a:solidFill>
                  <a:schemeClr val="bg1"/>
                </a:solidFill>
                <a:latin typeface="Courier New" charset="0"/>
                <a:ea typeface="Courier New" charset="0"/>
                <a:cs typeface="Courier New" charset="0"/>
              </a:rPr>
              <a:t>animal</a:t>
            </a:r>
            <a:r>
              <a:rPr lang="en-US" sz="2000" i="1" dirty="0" smtClean="0">
                <a:solidFill>
                  <a:schemeClr val="bg1"/>
                </a:solidFill>
                <a:latin typeface="Courier New" charset="0"/>
                <a:ea typeface="Courier New" charset="0"/>
                <a:cs typeface="Courier New" charset="0"/>
              </a:rPr>
              <a:t> :: Row)</a:t>
            </a:r>
            <a:endParaRPr lang="en-US" sz="2000" dirty="0">
              <a:latin typeface="Courier New" charset="0"/>
              <a:ea typeface="Courier New" charset="0"/>
              <a:cs typeface="Courier New" charset="0"/>
            </a:endParaRPr>
          </a:p>
        </p:txBody>
      </p:sp>
      <p:sp>
        <p:nvSpPr>
          <p:cNvPr id="11" name="Rectangle 10"/>
          <p:cNvSpPr/>
          <p:nvPr/>
        </p:nvSpPr>
        <p:spPr>
          <a:xfrm>
            <a:off x="6962280" y="2695832"/>
            <a:ext cx="1107996" cy="400110"/>
          </a:xfrm>
          <a:prstGeom prst="rect">
            <a:avLst/>
          </a:prstGeom>
        </p:spPr>
        <p:txBody>
          <a:bodyPr wrap="none">
            <a:spAutoFit/>
          </a:bodyPr>
          <a:lstStyle/>
          <a:p>
            <a:r>
              <a:rPr lang="en-US" sz="2000" i="1" dirty="0" smtClean="0">
                <a:solidFill>
                  <a:schemeClr val="bg1"/>
                </a:solidFill>
                <a:latin typeface="Courier New" charset="0"/>
                <a:ea typeface="Courier New" charset="0"/>
                <a:cs typeface="Courier New" charset="0"/>
              </a:rPr>
              <a:t>Number</a:t>
            </a:r>
            <a:endParaRPr lang="en-US" sz="2000" dirty="0">
              <a:latin typeface="Courier New" charset="0"/>
              <a:ea typeface="Courier New" charset="0"/>
              <a:cs typeface="Courier New" charset="0"/>
            </a:endParaRPr>
          </a:p>
        </p:txBody>
      </p:sp>
      <p:sp>
        <p:nvSpPr>
          <p:cNvPr id="8" name="Rectangle 7"/>
          <p:cNvSpPr/>
          <p:nvPr/>
        </p:nvSpPr>
        <p:spPr>
          <a:xfrm>
            <a:off x="457200" y="3352800"/>
            <a:ext cx="8408838" cy="353943"/>
          </a:xfrm>
          <a:prstGeom prst="rect">
            <a:avLst/>
          </a:prstGeom>
        </p:spPr>
        <p:txBody>
          <a:bodyPr wrap="square">
            <a:spAutoFit/>
          </a:bodyPr>
          <a:lstStyle/>
          <a:p>
            <a:r>
              <a:rPr lang="en-US" sz="1700" dirty="0">
                <a:solidFill>
                  <a:schemeClr val="bg1"/>
                </a:solidFill>
                <a:latin typeface="Courier New" charset="0"/>
                <a:ea typeface="Courier New" charset="0"/>
                <a:cs typeface="Courier New" charset="0"/>
              </a:rPr>
              <a:t>Consumes an animal, </a:t>
            </a:r>
            <a:r>
              <a:rPr lang="en-US" sz="1700" dirty="0" smtClean="0">
                <a:solidFill>
                  <a:schemeClr val="bg1"/>
                </a:solidFill>
                <a:latin typeface="Courier New" charset="0"/>
                <a:ea typeface="Courier New" charset="0"/>
                <a:cs typeface="Courier New" charset="0"/>
              </a:rPr>
              <a:t>compute 2018-age to </a:t>
            </a:r>
            <a:r>
              <a:rPr lang="en-US" sz="1700" dirty="0">
                <a:solidFill>
                  <a:schemeClr val="bg1"/>
                </a:solidFill>
                <a:latin typeface="Courier New" charset="0"/>
                <a:ea typeface="Courier New" charset="0"/>
                <a:cs typeface="Courier New" charset="0"/>
              </a:rPr>
              <a:t>produce the birth-year </a:t>
            </a:r>
          </a:p>
        </p:txBody>
      </p:sp>
      <p:sp>
        <p:nvSpPr>
          <p:cNvPr id="12" name="Rectangle 11"/>
          <p:cNvSpPr/>
          <p:nvPr/>
        </p:nvSpPr>
        <p:spPr>
          <a:xfrm>
            <a:off x="562451" y="2667000"/>
            <a:ext cx="1723549" cy="400110"/>
          </a:xfrm>
          <a:prstGeom prst="rect">
            <a:avLst/>
          </a:prstGeom>
        </p:spPr>
        <p:txBody>
          <a:bodyPr wrap="none">
            <a:spAutoFit/>
          </a:bodyPr>
          <a:lstStyle/>
          <a:p>
            <a:r>
              <a:rPr lang="en-US" sz="2000" i="1" dirty="0" smtClean="0">
                <a:solidFill>
                  <a:schemeClr val="bg1"/>
                </a:solidFill>
                <a:latin typeface="Courier New" charset="0"/>
                <a:ea typeface="Courier New" charset="0"/>
                <a:cs typeface="Courier New" charset="0"/>
              </a:rPr>
              <a:t>birth-year</a:t>
            </a:r>
            <a:endParaRPr lang="en-US" sz="2000" dirty="0">
              <a:latin typeface="Courier New" charset="0"/>
              <a:ea typeface="Courier New" charset="0"/>
              <a:cs typeface="Courier New" charset="0"/>
            </a:endParaRPr>
          </a:p>
        </p:txBody>
      </p:sp>
      <p:sp>
        <p:nvSpPr>
          <p:cNvPr id="13" name="Rectangle 12"/>
          <p:cNvSpPr/>
          <p:nvPr/>
        </p:nvSpPr>
        <p:spPr>
          <a:xfrm>
            <a:off x="2728031" y="4219832"/>
            <a:ext cx="1261884" cy="400110"/>
          </a:xfrm>
          <a:prstGeom prst="rect">
            <a:avLst/>
          </a:prstGeom>
        </p:spPr>
        <p:txBody>
          <a:bodyPr wrap="none">
            <a:spAutoFit/>
          </a:bodyPr>
          <a:lstStyle/>
          <a:p>
            <a:r>
              <a:rPr lang="en-US" sz="2000" i="1" dirty="0" smtClean="0">
                <a:solidFill>
                  <a:schemeClr val="bg1"/>
                </a:solidFill>
                <a:latin typeface="Courier New" charset="0"/>
                <a:ea typeface="Courier New" charset="0"/>
                <a:cs typeface="Courier New" charset="0"/>
              </a:rPr>
              <a:t>mittens</a:t>
            </a:r>
            <a:endParaRPr lang="en-US" sz="2000" dirty="0">
              <a:latin typeface="Courier New" charset="0"/>
              <a:ea typeface="Courier New" charset="0"/>
              <a:cs typeface="Courier New" charset="0"/>
            </a:endParaRPr>
          </a:p>
        </p:txBody>
      </p:sp>
      <p:sp>
        <p:nvSpPr>
          <p:cNvPr id="14" name="Rectangle 13"/>
          <p:cNvSpPr/>
          <p:nvPr/>
        </p:nvSpPr>
        <p:spPr>
          <a:xfrm>
            <a:off x="4800600" y="4200913"/>
            <a:ext cx="3962400" cy="400110"/>
          </a:xfrm>
          <a:prstGeom prst="rect">
            <a:avLst/>
          </a:prstGeom>
        </p:spPr>
        <p:txBody>
          <a:bodyPr wrap="square">
            <a:spAutoFit/>
          </a:bodyPr>
          <a:lstStyle/>
          <a:p>
            <a:r>
              <a:rPr lang="en-US" sz="2000" i="1" dirty="0" smtClean="0">
                <a:solidFill>
                  <a:schemeClr val="bg1"/>
                </a:solidFill>
                <a:latin typeface="Courier New" charset="0"/>
                <a:ea typeface="Courier New" charset="0"/>
                <a:cs typeface="Courier New" charset="0"/>
              </a:rPr>
              <a:t>2018 </a:t>
            </a:r>
            <a:r>
              <a:rPr lang="mr-IN" sz="2000" i="1" dirty="0" smtClean="0">
                <a:solidFill>
                  <a:schemeClr val="bg1"/>
                </a:solidFill>
                <a:latin typeface="Courier New" charset="0"/>
                <a:ea typeface="Courier New" charset="0"/>
                <a:cs typeface="Courier New" charset="0"/>
              </a:rPr>
              <a:t>–</a:t>
            </a:r>
            <a:r>
              <a:rPr lang="en-US" sz="2000" i="1" dirty="0" smtClean="0">
                <a:solidFill>
                  <a:schemeClr val="bg1"/>
                </a:solidFill>
                <a:latin typeface="Courier New" charset="0"/>
                <a:ea typeface="Courier New" charset="0"/>
                <a:cs typeface="Courier New" charset="0"/>
              </a:rPr>
              <a:t> mittens[“age”]</a:t>
            </a:r>
            <a:endParaRPr lang="en-US" sz="2000" dirty="0">
              <a:latin typeface="Courier New" charset="0"/>
              <a:ea typeface="Courier New" charset="0"/>
              <a:cs typeface="Courier New" charset="0"/>
            </a:endParaRPr>
          </a:p>
        </p:txBody>
      </p:sp>
      <p:cxnSp>
        <p:nvCxnSpPr>
          <p:cNvPr id="16" name="Straight Arrow Connector 15"/>
          <p:cNvCxnSpPr/>
          <p:nvPr/>
        </p:nvCxnSpPr>
        <p:spPr>
          <a:xfrm flipH="1">
            <a:off x="3581400" y="2971800"/>
            <a:ext cx="990600" cy="12291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6477000" y="3095942"/>
            <a:ext cx="1039278" cy="11238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557362" y="3352800"/>
            <a:ext cx="8205638" cy="848113"/>
            <a:chOff x="557362" y="3352800"/>
            <a:chExt cx="8205638" cy="848113"/>
          </a:xfrm>
        </p:grpSpPr>
        <p:cxnSp>
          <p:nvCxnSpPr>
            <p:cNvPr id="21" name="Straight Arrow Connector 20"/>
            <p:cNvCxnSpPr/>
            <p:nvPr/>
          </p:nvCxnSpPr>
          <p:spPr>
            <a:xfrm flipH="1">
              <a:off x="7620000" y="3657887"/>
              <a:ext cx="233657" cy="5430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57362" y="3352800"/>
              <a:ext cx="8205638" cy="305087"/>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Rectangle 24"/>
          <p:cNvSpPr/>
          <p:nvPr/>
        </p:nvSpPr>
        <p:spPr>
          <a:xfrm>
            <a:off x="2743200" y="4819519"/>
            <a:ext cx="800219" cy="400110"/>
          </a:xfrm>
          <a:prstGeom prst="rect">
            <a:avLst/>
          </a:prstGeom>
        </p:spPr>
        <p:txBody>
          <a:bodyPr wrap="none">
            <a:spAutoFit/>
          </a:bodyPr>
          <a:lstStyle/>
          <a:p>
            <a:r>
              <a:rPr lang="en-US" sz="2000" i="1" dirty="0" smtClean="0">
                <a:solidFill>
                  <a:schemeClr val="bg1"/>
                </a:solidFill>
                <a:latin typeface="Courier New" charset="0"/>
                <a:ea typeface="Courier New" charset="0"/>
                <a:cs typeface="Courier New" charset="0"/>
              </a:rPr>
              <a:t>nori</a:t>
            </a:r>
            <a:endParaRPr lang="en-US" sz="2000" dirty="0">
              <a:latin typeface="Courier New" charset="0"/>
              <a:ea typeface="Courier New" charset="0"/>
              <a:cs typeface="Courier New" charset="0"/>
            </a:endParaRPr>
          </a:p>
        </p:txBody>
      </p:sp>
      <p:sp>
        <p:nvSpPr>
          <p:cNvPr id="26" name="Rectangle 25"/>
          <p:cNvSpPr/>
          <p:nvPr/>
        </p:nvSpPr>
        <p:spPr>
          <a:xfrm>
            <a:off x="4815769" y="4800600"/>
            <a:ext cx="3962400" cy="400110"/>
          </a:xfrm>
          <a:prstGeom prst="rect">
            <a:avLst/>
          </a:prstGeom>
        </p:spPr>
        <p:txBody>
          <a:bodyPr wrap="square">
            <a:spAutoFit/>
          </a:bodyPr>
          <a:lstStyle/>
          <a:p>
            <a:r>
              <a:rPr lang="en-US" sz="2000" i="1" dirty="0" smtClean="0">
                <a:solidFill>
                  <a:schemeClr val="bg1"/>
                </a:solidFill>
                <a:latin typeface="Courier New" charset="0"/>
                <a:ea typeface="Courier New" charset="0"/>
                <a:cs typeface="Courier New" charset="0"/>
              </a:rPr>
              <a:t>2018 </a:t>
            </a:r>
            <a:r>
              <a:rPr lang="mr-IN" sz="2000" i="1" dirty="0" smtClean="0">
                <a:solidFill>
                  <a:schemeClr val="bg1"/>
                </a:solidFill>
                <a:latin typeface="Courier New" charset="0"/>
                <a:ea typeface="Courier New" charset="0"/>
                <a:cs typeface="Courier New" charset="0"/>
              </a:rPr>
              <a:t>–</a:t>
            </a:r>
            <a:r>
              <a:rPr lang="en-US" sz="2000" i="1" dirty="0" smtClean="0">
                <a:solidFill>
                  <a:schemeClr val="bg1"/>
                </a:solidFill>
                <a:latin typeface="Courier New" charset="0"/>
                <a:ea typeface="Courier New" charset="0"/>
                <a:cs typeface="Courier New" charset="0"/>
              </a:rPr>
              <a:t> nori[“age”]</a:t>
            </a:r>
            <a:endParaRPr lang="en-US" sz="2000" dirty="0">
              <a:latin typeface="Courier New" charset="0"/>
              <a:ea typeface="Courier New" charset="0"/>
              <a:cs typeface="Courier New" charset="0"/>
            </a:endParaRPr>
          </a:p>
        </p:txBody>
      </p:sp>
      <p:sp>
        <p:nvSpPr>
          <p:cNvPr id="27" name="Rectangle 26"/>
          <p:cNvSpPr/>
          <p:nvPr/>
        </p:nvSpPr>
        <p:spPr>
          <a:xfrm>
            <a:off x="838200" y="4794619"/>
            <a:ext cx="1723549"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b</a:t>
            </a:r>
            <a:r>
              <a:rPr lang="en-US" sz="2000" i="1" dirty="0" smtClean="0">
                <a:solidFill>
                  <a:schemeClr val="bg1"/>
                </a:solidFill>
                <a:latin typeface="Courier New" charset="0"/>
                <a:ea typeface="Courier New" charset="0"/>
                <a:cs typeface="Courier New" charset="0"/>
              </a:rPr>
              <a:t>irth-year</a:t>
            </a:r>
            <a:endParaRPr lang="en-US" sz="2000" dirty="0">
              <a:latin typeface="Courier New" charset="0"/>
              <a:ea typeface="Courier New" charset="0"/>
              <a:cs typeface="Courier New" charset="0"/>
            </a:endParaRPr>
          </a:p>
        </p:txBody>
      </p:sp>
      <p:grpSp>
        <p:nvGrpSpPr>
          <p:cNvPr id="33" name="Group 32"/>
          <p:cNvGrpSpPr/>
          <p:nvPr/>
        </p:nvGrpSpPr>
        <p:grpSpPr>
          <a:xfrm>
            <a:off x="2741427" y="4136225"/>
            <a:ext cx="4358930" cy="1071892"/>
            <a:chOff x="2741427" y="4136225"/>
            <a:chExt cx="4358930" cy="1071892"/>
          </a:xfrm>
        </p:grpSpPr>
        <p:sp>
          <p:nvSpPr>
            <p:cNvPr id="29" name="Rounded Rectangle 28"/>
            <p:cNvSpPr/>
            <p:nvPr/>
          </p:nvSpPr>
          <p:spPr>
            <a:xfrm>
              <a:off x="2743200" y="4191000"/>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2741427" y="4724400"/>
              <a:ext cx="801992"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p:cNvSpPr/>
            <p:nvPr/>
          </p:nvSpPr>
          <p:spPr>
            <a:xfrm>
              <a:off x="5943600" y="4724400"/>
              <a:ext cx="7133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5853642" y="4136225"/>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Rectangle 34"/>
          <p:cNvSpPr/>
          <p:nvPr/>
        </p:nvSpPr>
        <p:spPr>
          <a:xfrm>
            <a:off x="3464004" y="2667000"/>
            <a:ext cx="1107996" cy="400110"/>
          </a:xfrm>
          <a:prstGeom prst="rect">
            <a:avLst/>
          </a:prstGeom>
        </p:spPr>
        <p:txBody>
          <a:bodyPr wrap="none">
            <a:spAutoFit/>
          </a:bodyPr>
          <a:lstStyle/>
          <a:p>
            <a:r>
              <a:rPr lang="en-US" sz="2000" i="1">
                <a:solidFill>
                  <a:schemeClr val="bg1"/>
                </a:solidFill>
                <a:latin typeface="Courier New" charset="0"/>
                <a:ea typeface="Courier New" charset="0"/>
                <a:cs typeface="Courier New" charset="0"/>
              </a:rPr>
              <a:t>animal</a:t>
            </a:r>
            <a:endParaRPr lang="en-US" sz="2000"/>
          </a:p>
        </p:txBody>
      </p:sp>
      <p:sp>
        <p:nvSpPr>
          <p:cNvPr id="36" name="Rectangle 35"/>
          <p:cNvSpPr/>
          <p:nvPr/>
        </p:nvSpPr>
        <p:spPr>
          <a:xfrm>
            <a:off x="552273" y="2667000"/>
            <a:ext cx="1723549" cy="400110"/>
          </a:xfrm>
          <a:prstGeom prst="rect">
            <a:avLst/>
          </a:prstGeom>
        </p:spPr>
        <p:txBody>
          <a:bodyPr wrap="none">
            <a:spAutoFit/>
          </a:bodyPr>
          <a:lstStyle/>
          <a:p>
            <a:r>
              <a:rPr lang="en-US" sz="2000" i="1" dirty="0" smtClean="0">
                <a:solidFill>
                  <a:schemeClr val="bg1"/>
                </a:solidFill>
                <a:latin typeface="Courier New" charset="0"/>
                <a:ea typeface="Courier New" charset="0"/>
                <a:cs typeface="Courier New" charset="0"/>
              </a:rPr>
              <a:t>birth-year</a:t>
            </a:r>
            <a:endParaRPr lang="en-US" sz="2000" dirty="0">
              <a:latin typeface="Courier New" charset="0"/>
              <a:ea typeface="Courier New" charset="0"/>
              <a:cs typeface="Courier New" charset="0"/>
            </a:endParaRPr>
          </a:p>
        </p:txBody>
      </p:sp>
      <p:sp>
        <p:nvSpPr>
          <p:cNvPr id="37" name="Rectangle 36"/>
          <p:cNvSpPr/>
          <p:nvPr/>
        </p:nvSpPr>
        <p:spPr>
          <a:xfrm>
            <a:off x="4812055" y="5519203"/>
            <a:ext cx="326243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2018 </a:t>
            </a:r>
            <a:r>
              <a:rPr lang="mr-IN" sz="2000" i="1" dirty="0">
                <a:solidFill>
                  <a:schemeClr val="bg1"/>
                </a:solidFill>
                <a:latin typeface="Courier New" charset="0"/>
                <a:ea typeface="Courier New" charset="0"/>
                <a:cs typeface="Courier New" charset="0"/>
              </a:rPr>
              <a:t>–</a:t>
            </a:r>
            <a:r>
              <a:rPr lang="en-US" sz="2000" i="1" dirty="0">
                <a:solidFill>
                  <a:schemeClr val="bg1"/>
                </a:solidFill>
                <a:latin typeface="Courier New" charset="0"/>
                <a:ea typeface="Courier New" charset="0"/>
                <a:cs typeface="Courier New" charset="0"/>
              </a:rPr>
              <a:t> </a:t>
            </a:r>
            <a:r>
              <a:rPr lang="en-US" sz="2000" i="1" dirty="0" smtClean="0">
                <a:solidFill>
                  <a:schemeClr val="bg1"/>
                </a:solidFill>
                <a:latin typeface="Courier New" charset="0"/>
                <a:ea typeface="Courier New" charset="0"/>
                <a:cs typeface="Courier New" charset="0"/>
              </a:rPr>
              <a:t>animal[“</a:t>
            </a:r>
            <a:r>
              <a:rPr lang="en-US" sz="2000" i="1" dirty="0">
                <a:solidFill>
                  <a:schemeClr val="bg1"/>
                </a:solidFill>
                <a:latin typeface="Courier New" charset="0"/>
                <a:ea typeface="Courier New" charset="0"/>
                <a:cs typeface="Courier New" charset="0"/>
              </a:rPr>
              <a:t>age”]</a:t>
            </a:r>
            <a:endParaRPr lang="en-US" sz="2000" dirty="0">
              <a:latin typeface="Courier New" charset="0"/>
              <a:ea typeface="Courier New" charset="0"/>
              <a:cs typeface="Courier New" charset="0"/>
            </a:endParaRPr>
          </a:p>
        </p:txBody>
      </p:sp>
    </p:spTree>
    <p:extLst>
      <p:ext uri="{BB962C8B-B14F-4D97-AF65-F5344CB8AC3E}">
        <p14:creationId xmlns:p14="http://schemas.microsoft.com/office/powerpoint/2010/main" val="958112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accel="50000" decel="50000" fill="hold" grpId="1" nodeType="withEffect">
                                  <p:stCondLst>
                                    <p:cond delay="0"/>
                                  </p:stCondLst>
                                  <p:childTnLst>
                                    <p:animMotion origin="layout" path="M 8.33333E-7 4.44444E-6 L 0.02934 0.2324 " pathEditMode="relative" rAng="0" ptsTypes="AA">
                                      <p:cBhvr>
                                        <p:cTn id="29" dur="2000" fill="hold"/>
                                        <p:tgtEl>
                                          <p:spTgt spid="12"/>
                                        </p:tgtEl>
                                        <p:attrNameLst>
                                          <p:attrName>ppt_x</p:attrName>
                                          <p:attrName>ppt_y</p:attrName>
                                        </p:attrNameLst>
                                      </p:cBhvr>
                                      <p:rCtr x="1458" y="1162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7"/>
                                        </p:tgtEl>
                                      </p:cBhvr>
                                    </p:animEffect>
                                    <p:set>
                                      <p:cBhvr>
                                        <p:cTn id="54" dur="1" fill="hold">
                                          <p:stCondLst>
                                            <p:cond delay="499"/>
                                          </p:stCondLst>
                                        </p:cTn>
                                        <p:tgtEl>
                                          <p:spTgt spid="1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24"/>
                                        </p:tgtEl>
                                      </p:cBhvr>
                                    </p:animEffect>
                                    <p:set>
                                      <p:cBhvr>
                                        <p:cTn id="69" dur="1" fill="hold">
                                          <p:stCondLst>
                                            <p:cond delay="499"/>
                                          </p:stCondLst>
                                        </p:cTn>
                                        <p:tgtEl>
                                          <p:spTgt spid="24"/>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500"/>
                                        <p:tgtEl>
                                          <p:spTgt spid="3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par>
                                <p:cTn id="95" presetID="42" presetClass="path" presetSubtype="0" accel="50000" decel="50000" fill="hold" grpId="1" nodeType="withEffect">
                                  <p:stCondLst>
                                    <p:cond delay="0"/>
                                  </p:stCondLst>
                                  <p:childTnLst>
                                    <p:animMotion origin="layout" path="M 2.5E-6 4.44444E-6 L 0.03455 0.41967 " pathEditMode="relative" rAng="0" ptsTypes="AA">
                                      <p:cBhvr>
                                        <p:cTn id="96" dur="2000" fill="hold"/>
                                        <p:tgtEl>
                                          <p:spTgt spid="36"/>
                                        </p:tgtEl>
                                        <p:attrNameLst>
                                          <p:attrName>ppt_x</p:attrName>
                                          <p:attrName>ppt_y</p:attrName>
                                        </p:attrNameLst>
                                      </p:cBhvr>
                                      <p:rCtr x="1719" y="20972"/>
                                    </p:animMotion>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42" presetClass="path" presetSubtype="0" accel="50000" decel="50000" fill="hold" grpId="0" nodeType="withEffect">
                                  <p:stCondLst>
                                    <p:cond delay="0"/>
                                  </p:stCondLst>
                                  <p:childTnLst>
                                    <p:animMotion origin="layout" path="M -0.00399 4.44444E-6 L -0.06649 0.41967 " pathEditMode="relative" rAng="0" ptsTypes="AA">
                                      <p:cBhvr>
                                        <p:cTn id="103" dur="2000" fill="hold"/>
                                        <p:tgtEl>
                                          <p:spTgt spid="35"/>
                                        </p:tgtEl>
                                        <p:attrNameLst>
                                          <p:attrName>ppt_x</p:attrName>
                                          <p:attrName>ppt_y</p:attrName>
                                        </p:attrNameLst>
                                      </p:cBhvr>
                                      <p:rCtr x="-3125" y="20972"/>
                                    </p:animMotion>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8" grpId="0"/>
      <p:bldP spid="12" grpId="0"/>
      <p:bldP spid="12" grpId="1"/>
      <p:bldP spid="13" grpId="0"/>
      <p:bldP spid="14" grpId="0"/>
      <p:bldP spid="25" grpId="0"/>
      <p:bldP spid="26" grpId="0"/>
      <p:bldP spid="27" grpId="0"/>
      <p:bldP spid="35" grpId="0"/>
      <p:bldP spid="35" grpId="1"/>
      <p:bldP spid="36" grpId="0"/>
      <p:bldP spid="36" grpId="1"/>
      <p:bldP spid="3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Defining Functions</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b="1" dirty="0" smtClean="0">
                <a:latin typeface="Helvetica" charset="0"/>
                <a:ea typeface="ＭＳ Ｐゴシック" charset="-128"/>
                <a:cs typeface="Helvetica" charset="0"/>
              </a:rPr>
              <a:t>Pages 8-10</a:t>
            </a:r>
            <a:r>
              <a:rPr lang="en-US" altLang="en-US" sz="2400" dirty="0" smtClean="0">
                <a:latin typeface="Helvetica" charset="0"/>
                <a:ea typeface="ＭＳ Ｐゴシック" charset="-128"/>
                <a:cs typeface="Helvetica" charset="0"/>
              </a:rPr>
              <a:t>: How many functions can you write? </a:t>
            </a:r>
          </a:p>
          <a:p>
            <a:pPr marL="457200" indent="-457200" eaLnBrk="1" hangingPunct="1">
              <a:lnSpc>
                <a:spcPct val="150000"/>
              </a:lnSpc>
              <a:buFont typeface="+mj-lt"/>
              <a:buAutoNum type="arabicPeriod"/>
            </a:pPr>
            <a:r>
              <a:rPr lang="en-US" altLang="en-US" sz="2400" dirty="0" smtClean="0">
                <a:latin typeface="Helvetica" charset="0"/>
                <a:ea typeface="ＭＳ Ｐゴシック" charset="-128"/>
                <a:cs typeface="Helvetica" charset="0"/>
              </a:rPr>
              <a:t>Scaffold problem-solving</a:t>
            </a:r>
          </a:p>
          <a:p>
            <a:pPr marL="457200" indent="-457200" eaLnBrk="1" hangingPunct="1">
              <a:lnSpc>
                <a:spcPct val="150000"/>
              </a:lnSpc>
              <a:buFont typeface="+mj-lt"/>
              <a:buAutoNum type="arabicPeriod"/>
            </a:pPr>
            <a:r>
              <a:rPr lang="en-US" altLang="en-US" sz="2400" dirty="0" smtClean="0">
                <a:latin typeface="Helvetica" charset="0"/>
                <a:ea typeface="ＭＳ Ｐゴシック" charset="-128"/>
                <a:cs typeface="Helvetica" charset="0"/>
              </a:rPr>
              <a:t>Multiple representations</a:t>
            </a:r>
          </a:p>
          <a:p>
            <a:pPr marL="457200" indent="-457200" eaLnBrk="1" hangingPunct="1">
              <a:lnSpc>
                <a:spcPct val="150000"/>
              </a:lnSpc>
              <a:buFont typeface="+mj-lt"/>
              <a:buAutoNum type="arabicPeriod"/>
            </a:pPr>
            <a:r>
              <a:rPr lang="en-US" altLang="en-US" sz="2400" dirty="0" smtClean="0">
                <a:latin typeface="Helvetica" charset="0"/>
                <a:ea typeface="ＭＳ Ｐゴシック" charset="-128"/>
                <a:cs typeface="Helvetica" charset="0"/>
              </a:rPr>
              <a:t>Make thinking explicit</a:t>
            </a:r>
          </a:p>
          <a:p>
            <a:pPr marL="457200" indent="-457200" eaLnBrk="1" hangingPunct="1">
              <a:lnSpc>
                <a:spcPct val="150000"/>
              </a:lnSpc>
              <a:buFont typeface="+mj-lt"/>
              <a:buAutoNum type="arabicPeriod"/>
            </a:pPr>
            <a:r>
              <a:rPr lang="en-US" altLang="en-US" sz="2400" dirty="0" smtClean="0">
                <a:latin typeface="Helvetica" charset="0"/>
                <a:ea typeface="ＭＳ Ｐゴシック" charset="-128"/>
                <a:cs typeface="Helvetica" charset="0"/>
              </a:rPr>
              <a:t>Pedagogical tool (battling, questioning, presenting)</a:t>
            </a:r>
            <a:endParaRPr lang="en-US" altLang="en-US" sz="2000" dirty="0" smtClean="0">
              <a:latin typeface="Helvetica" charset="0"/>
              <a:ea typeface="Helvetica" charset="0"/>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545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Choose Your Dataset!</a:t>
            </a:r>
          </a:p>
        </p:txBody>
      </p:sp>
      <p:sp>
        <p:nvSpPr>
          <p:cNvPr id="4" name="Rectangle 3"/>
          <p:cNvSpPr>
            <a:spLocks noChangeArrowheads="1"/>
          </p:cNvSpPr>
          <p:nvPr/>
        </p:nvSpPr>
        <p:spPr bwMode="auto">
          <a:xfrm>
            <a:off x="533400" y="1819275"/>
            <a:ext cx="7620000" cy="327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000" dirty="0">
                <a:latin typeface="Arial" charset="0"/>
                <a:ea typeface="Arial" charset="0"/>
                <a:cs typeface="Arial" charset="0"/>
              </a:rPr>
              <a:t>Choose a dataset that interests you</a:t>
            </a:r>
          </a:p>
          <a:p>
            <a:pPr marL="1085850" lvl="1" indent="-342900" eaLnBrk="1" hangingPunct="1">
              <a:spcAft>
                <a:spcPts val="0"/>
              </a:spcAft>
              <a:buClr>
                <a:srgbClr val="4C4C4C"/>
              </a:buClr>
              <a:buSzTx/>
            </a:pPr>
            <a:r>
              <a:rPr lang="en-US" sz="1800" dirty="0">
                <a:latin typeface="Arial" charset="0"/>
                <a:ea typeface="Arial" charset="0"/>
                <a:cs typeface="Arial" charset="0"/>
              </a:rPr>
              <a:t>We’ll be adding more</a:t>
            </a:r>
          </a:p>
          <a:p>
            <a:pPr marL="1085850" lvl="1" indent="-342900" eaLnBrk="1" hangingPunct="1">
              <a:spcAft>
                <a:spcPts val="0"/>
              </a:spcAft>
              <a:buClr>
                <a:srgbClr val="4C4C4C"/>
              </a:buClr>
              <a:buSzTx/>
            </a:pPr>
            <a:r>
              <a:rPr lang="en-US" sz="1800" dirty="0">
                <a:latin typeface="Arial" charset="0"/>
                <a:ea typeface="Arial" charset="0"/>
                <a:cs typeface="Arial" charset="0"/>
              </a:rPr>
              <a:t>You can find your own (</a:t>
            </a:r>
            <a:r>
              <a:rPr lang="en-US" sz="1800" dirty="0" err="1">
                <a:latin typeface="Arial" charset="0"/>
                <a:ea typeface="Arial" charset="0"/>
                <a:cs typeface="Arial" charset="0"/>
              </a:rPr>
              <a:t>data.gov</a:t>
            </a:r>
            <a:r>
              <a:rPr lang="en-US" sz="1800" dirty="0">
                <a:latin typeface="Arial" charset="0"/>
                <a:ea typeface="Arial" charset="0"/>
                <a:cs typeface="Arial" charset="0"/>
              </a:rPr>
              <a:t>, google, and other sources)</a:t>
            </a:r>
          </a:p>
          <a:p>
            <a:pPr marL="1085850" lvl="1" indent="-342900" eaLnBrk="1" hangingPunct="1">
              <a:spcAft>
                <a:spcPts val="0"/>
              </a:spcAft>
              <a:buClr>
                <a:srgbClr val="4C4C4C"/>
              </a:buClr>
              <a:buSzTx/>
            </a:pPr>
            <a:r>
              <a:rPr lang="en-US" sz="1800" dirty="0">
                <a:latin typeface="Arial" charset="0"/>
                <a:ea typeface="Arial" charset="0"/>
                <a:cs typeface="Arial" charset="0"/>
              </a:rPr>
              <a:t>You can collect your own using Google forms!</a:t>
            </a:r>
          </a:p>
          <a:p>
            <a:pPr marL="342900" indent="-342900" eaLnBrk="1" hangingPunct="1">
              <a:lnSpc>
                <a:spcPct val="200000"/>
              </a:lnSpc>
              <a:spcAft>
                <a:spcPts val="1800"/>
              </a:spcAft>
              <a:buClr>
                <a:srgbClr val="4C4C4C"/>
              </a:buClr>
              <a:buSzTx/>
            </a:pPr>
            <a:r>
              <a:rPr lang="en-US" sz="2000" dirty="0">
                <a:latin typeface="Arial" charset="0"/>
                <a:ea typeface="Arial" charset="0"/>
                <a:cs typeface="Arial" charset="0"/>
              </a:rPr>
              <a:t>What question do you have about this dataset?</a:t>
            </a:r>
          </a:p>
          <a:p>
            <a:pPr marL="342900" indent="-342900" eaLnBrk="1" hangingPunct="1">
              <a:spcAft>
                <a:spcPts val="1800"/>
              </a:spcAft>
              <a:buClr>
                <a:srgbClr val="4C4C4C"/>
              </a:buClr>
              <a:buSzTx/>
            </a:pPr>
            <a:r>
              <a:rPr lang="en-US" sz="2000" dirty="0">
                <a:latin typeface="Arial" charset="0"/>
                <a:ea typeface="Arial" charset="0"/>
                <a:cs typeface="Arial" charset="0"/>
              </a:rPr>
              <a:t>Open and Save a Copy of the </a:t>
            </a:r>
            <a:r>
              <a:rPr lang="en-US" sz="2000" b="1" dirty="0">
                <a:latin typeface="Arial" charset="0"/>
                <a:ea typeface="Arial" charset="0"/>
                <a:cs typeface="Arial" charset="0"/>
              </a:rPr>
              <a:t>Starter File </a:t>
            </a:r>
            <a:endParaRPr lang="en-US" sz="2000" b="1" dirty="0" smtClean="0">
              <a:latin typeface="Arial" charset="0"/>
              <a:ea typeface="Arial" charset="0"/>
              <a:cs typeface="Arial" charset="0"/>
            </a:endParaRPr>
          </a:p>
          <a:p>
            <a:pPr marL="342900" indent="-342900" eaLnBrk="1" hangingPunct="1">
              <a:spcAft>
                <a:spcPts val="1800"/>
              </a:spcAft>
              <a:buClr>
                <a:srgbClr val="4C4C4C"/>
              </a:buClr>
              <a:buSzTx/>
            </a:pPr>
            <a:r>
              <a:rPr lang="en-US" sz="2000" dirty="0" smtClean="0">
                <a:latin typeface="Arial" charset="0"/>
                <a:ea typeface="Arial" charset="0"/>
                <a:cs typeface="Arial" charset="0"/>
              </a:rPr>
              <a:t>Complete Page 11.</a:t>
            </a:r>
            <a:endParaRPr lang="en-US" sz="20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297671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3</a:t>
            </a: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Design Principles</a:t>
            </a:r>
          </a:p>
        </p:txBody>
      </p:sp>
      <p:sp>
        <p:nvSpPr>
          <p:cNvPr id="4" name="Content Placeholder 3"/>
          <p:cNvSpPr>
            <a:spLocks noGrp="1"/>
          </p:cNvSpPr>
          <p:nvPr>
            <p:ph idx="1"/>
          </p:nvPr>
        </p:nvSpPr>
        <p:spPr>
          <a:xfrm>
            <a:off x="304800" y="1554163"/>
            <a:ext cx="8686800" cy="3703637"/>
          </a:xfrm>
        </p:spPr>
        <p:txBody>
          <a:bodyPr/>
          <a:lstStyle/>
          <a:p>
            <a:pPr marL="0" indent="0">
              <a:buNone/>
            </a:pPr>
            <a:r>
              <a:rPr lang="en-US" b="1" dirty="0"/>
              <a:t>Principle 1:</a:t>
            </a:r>
            <a:r>
              <a:rPr lang="en-US" dirty="0"/>
              <a:t> It should be </a:t>
            </a:r>
            <a:r>
              <a:rPr lang="en-US" i="1" dirty="0" smtClean="0"/>
              <a:t>authentic</a:t>
            </a:r>
            <a:r>
              <a:rPr lang="en-US" i="1" baseline="30000" dirty="0">
                <a:solidFill>
                  <a:schemeClr val="accent1"/>
                </a:solidFill>
              </a:rPr>
              <a:t>1</a:t>
            </a:r>
            <a:endParaRPr lang="en-US" i="1" dirty="0" smtClean="0">
              <a:solidFill>
                <a:schemeClr val="accent1"/>
              </a:solidFill>
            </a:endParaRPr>
          </a:p>
          <a:p>
            <a:pPr lvl="1"/>
            <a:r>
              <a:rPr lang="en-US" i="1" dirty="0" smtClean="0"/>
              <a:t>Keep data entry, analysis and visualization separate!</a:t>
            </a:r>
          </a:p>
          <a:p>
            <a:pPr lvl="1"/>
            <a:r>
              <a:rPr lang="en-US" i="1" dirty="0" smtClean="0"/>
              <a:t>Analysis should be easily re-run on new/different data</a:t>
            </a:r>
            <a:endParaRPr lang="en-US" b="1" dirty="0"/>
          </a:p>
          <a:p>
            <a:pPr lvl="1"/>
            <a:r>
              <a:rPr lang="en-US" i="1" dirty="0" smtClean="0"/>
              <a:t>Dynamic tables - </a:t>
            </a:r>
            <a:r>
              <a:rPr lang="en-US" i="1" dirty="0" smtClean="0"/>
              <a:t>no</a:t>
            </a:r>
            <a:r>
              <a:rPr lang="en-US" i="1" dirty="0" smtClean="0"/>
              <a:t>t interconnected spreadsheets</a:t>
            </a:r>
          </a:p>
          <a:p>
            <a:pPr lvl="1"/>
            <a:endParaRPr lang="en-US" i="1" dirty="0"/>
          </a:p>
          <a:p>
            <a:pPr marL="0" indent="0">
              <a:buNone/>
            </a:pPr>
            <a:r>
              <a:rPr lang="en-US" b="1" dirty="0"/>
              <a:t>Principle 2: </a:t>
            </a:r>
            <a:r>
              <a:rPr lang="en-US" dirty="0"/>
              <a:t>It should be </a:t>
            </a:r>
            <a:r>
              <a:rPr lang="en-US" i="1" dirty="0"/>
              <a:t>accessible</a:t>
            </a:r>
          </a:p>
          <a:p>
            <a:pPr marL="914400" lvl="1" indent="-514350"/>
            <a:r>
              <a:rPr lang="en-US" i="1" dirty="0"/>
              <a:t>R?</a:t>
            </a:r>
          </a:p>
          <a:p>
            <a:pPr marL="914400" lvl="1" indent="-514350"/>
            <a:r>
              <a:rPr lang="en-US" i="1" dirty="0"/>
              <a:t>Looping through 2D Arrays?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9007"/>
            <a:ext cx="9144000" cy="6406831"/>
          </a:xfrm>
          <a:prstGeom prst="rect">
            <a:avLst/>
          </a:prstGeom>
        </p:spPr>
      </p:pic>
      <p:sp>
        <p:nvSpPr>
          <p:cNvPr id="6" name="Rectangle 5"/>
          <p:cNvSpPr/>
          <p:nvPr/>
        </p:nvSpPr>
        <p:spPr>
          <a:xfrm>
            <a:off x="4724400" y="6458149"/>
            <a:ext cx="4572000" cy="307777"/>
          </a:xfrm>
          <a:prstGeom prst="rect">
            <a:avLst/>
          </a:prstGeom>
        </p:spPr>
        <p:txBody>
          <a:bodyPr>
            <a:spAutoFit/>
          </a:bodyPr>
          <a:lstStyle/>
          <a:p>
            <a:r>
              <a:rPr lang="en-US" sz="1400" b="1" dirty="0" smtClean="0">
                <a:solidFill>
                  <a:schemeClr val="accent1"/>
                </a:solidFill>
              </a:rPr>
              <a:t>Link:</a:t>
            </a:r>
            <a:r>
              <a:rPr lang="en-US" sz="1400" dirty="0" smtClean="0">
                <a:solidFill>
                  <a:schemeClr val="accent1"/>
                </a:solidFill>
              </a:rPr>
              <a:t> https</a:t>
            </a:r>
            <a:r>
              <a:rPr lang="en-US" sz="1400" dirty="0">
                <a:solidFill>
                  <a:schemeClr val="accent1"/>
                </a:solidFill>
              </a:rPr>
              <a:t>://</a:t>
            </a:r>
            <a:r>
              <a:rPr lang="en-US" sz="1400" dirty="0" err="1">
                <a:solidFill>
                  <a:schemeClr val="accent1"/>
                </a:solidFill>
              </a:rPr>
              <a:t>www.jessesadler.com</a:t>
            </a:r>
            <a:r>
              <a:rPr lang="en-US" sz="1400" dirty="0">
                <a:solidFill>
                  <a:schemeClr val="accent1"/>
                </a:solidFill>
              </a:rPr>
              <a:t>/post/excel-vs-r/</a:t>
            </a:r>
          </a:p>
        </p:txBody>
      </p:sp>
    </p:spTree>
    <p:extLst>
      <p:ext uri="{BB962C8B-B14F-4D97-AF65-F5344CB8AC3E}">
        <p14:creationId xmlns:p14="http://schemas.microsoft.com/office/powerpoint/2010/main" val="15706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txEl>
                                              <p:pRg st="6" end="6"/>
                                            </p:txEl>
                                          </p:spTgt>
                                        </p:tgtEl>
                                        <p:attrNameLst>
                                          <p:attrName>style.visibility</p:attrName>
                                        </p:attrNameLst>
                                      </p:cBhvr>
                                      <p:to>
                                        <p:strVal val="visible"/>
                                      </p:to>
                                    </p:set>
                                    <p:animEffect transition="in" filter="fade">
                                      <p:cBhvr>
                                        <p:cTn id="26" dur="500"/>
                                        <p:tgtEl>
                                          <p:spTgt spid="4">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animEffect transition="in" filter="fade">
                                      <p:cBhvr>
                                        <p:cTn id="39"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634DDC-5CDB-4F54-8809-F106EEDBA324}"/>
              </a:ext>
            </a:extLst>
          </p:cNvPr>
          <p:cNvSpPr>
            <a:spLocks noGrp="1"/>
          </p:cNvSpPr>
          <p:nvPr>
            <p:ph type="title"/>
          </p:nvPr>
        </p:nvSpPr>
        <p:spPr/>
        <p:txBody>
          <a:bodyPr/>
          <a:lstStyle/>
          <a:p>
            <a:r>
              <a:rPr lang="en-US" dirty="0" smtClean="0"/>
              <a:t>Review and Introduction</a:t>
            </a:r>
            <a:endParaRPr lang="en-US" dirty="0"/>
          </a:p>
        </p:txBody>
      </p:sp>
      <p:sp>
        <p:nvSpPr>
          <p:cNvPr id="3" name="Content Placeholder 2">
            <a:extLst>
              <a:ext uri="{FF2B5EF4-FFF2-40B4-BE49-F238E27FC236}">
                <a16:creationId xmlns="" xmlns:a16="http://schemas.microsoft.com/office/drawing/2014/main" id="{394114E3-2494-4EA9-BA93-90C5BF643193}"/>
              </a:ext>
            </a:extLst>
          </p:cNvPr>
          <p:cNvSpPr>
            <a:spLocks noGrp="1"/>
          </p:cNvSpPr>
          <p:nvPr>
            <p:ph idx="1"/>
          </p:nvPr>
        </p:nvSpPr>
        <p:spPr/>
        <p:txBody>
          <a:bodyPr/>
          <a:lstStyle/>
          <a:p>
            <a:r>
              <a:rPr lang="en-US" sz="2400" dirty="0" smtClean="0">
                <a:latin typeface="Arial" panose="020B0604020202020204" pitchFamily="34" charset="0"/>
                <a:cs typeface="Arial" panose="020B0604020202020204" pitchFamily="34" charset="0"/>
              </a:rPr>
              <a:t>Open the </a:t>
            </a:r>
            <a:r>
              <a:rPr lang="en-US" sz="2400" dirty="0" smtClean="0">
                <a:latin typeface="Arial" panose="020B0604020202020204" pitchFamily="34" charset="0"/>
                <a:cs typeface="Arial" panose="020B0604020202020204" pitchFamily="34" charset="0"/>
                <a:hlinkClick r:id="rId3"/>
              </a:rPr>
              <a:t>Animals w/Functions Starter File</a:t>
            </a:r>
            <a:endParaRPr lang="en-US" sz="2400" dirty="0" smtClean="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Save a copy, click “Run”</a:t>
            </a:r>
          </a:p>
          <a:p>
            <a:r>
              <a:rPr lang="en-US" sz="2400" dirty="0" smtClean="0">
                <a:latin typeface="Arial" panose="020B0604020202020204" pitchFamily="34" charset="0"/>
                <a:cs typeface="Arial" panose="020B0604020202020204" pitchFamily="34" charset="0"/>
              </a:rPr>
              <a:t>Complete Page 15</a:t>
            </a:r>
          </a:p>
          <a:p>
            <a:endParaRPr lang="en-US" sz="2400" dirty="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Slicing and dicing data</a:t>
            </a:r>
          </a:p>
          <a:p>
            <a:pPr lvl="1"/>
            <a:r>
              <a:rPr lang="en-US" sz="2200" dirty="0" smtClean="0">
                <a:latin typeface="Arial" panose="020B0604020202020204" pitchFamily="34" charset="0"/>
                <a:cs typeface="Arial" panose="020B0604020202020204" pitchFamily="34" charset="0"/>
              </a:rPr>
              <a:t>What if the shelter wants a </a:t>
            </a:r>
            <a:r>
              <a:rPr lang="en-US" sz="2200" i="1" dirty="0" smtClean="0">
                <a:latin typeface="Arial" panose="020B0604020202020204" pitchFamily="34" charset="0"/>
                <a:cs typeface="Arial" panose="020B0604020202020204" pitchFamily="34" charset="0"/>
              </a:rPr>
              <a:t>sorted </a:t>
            </a:r>
            <a:r>
              <a:rPr lang="en-US" sz="2200" dirty="0" smtClean="0">
                <a:latin typeface="Arial" panose="020B0604020202020204" pitchFamily="34" charset="0"/>
                <a:cs typeface="Arial" panose="020B0604020202020204" pitchFamily="34" charset="0"/>
              </a:rPr>
              <a:t>list of animals?</a:t>
            </a:r>
          </a:p>
          <a:p>
            <a:pPr lvl="1"/>
            <a:r>
              <a:rPr lang="en-US" sz="2200" dirty="0" smtClean="0">
                <a:latin typeface="Arial" panose="020B0604020202020204" pitchFamily="34" charset="0"/>
                <a:cs typeface="Arial" panose="020B0604020202020204" pitchFamily="34" charset="0"/>
              </a:rPr>
              <a:t>Just cats?</a:t>
            </a:r>
          </a:p>
          <a:p>
            <a:pPr lvl="1"/>
            <a:r>
              <a:rPr lang="en-US" sz="2200" dirty="0" smtClean="0">
                <a:latin typeface="Arial" panose="020B0604020202020204" pitchFamily="34" charset="0"/>
                <a:cs typeface="Arial" panose="020B0604020202020204" pitchFamily="34" charset="0"/>
              </a:rPr>
              <a:t>Add a column for </a:t>
            </a:r>
            <a:r>
              <a:rPr lang="en-US" sz="2200" dirty="0">
                <a:latin typeface="Arial" panose="020B0604020202020204" pitchFamily="34" charset="0"/>
                <a:cs typeface="Arial" panose="020B0604020202020204" pitchFamily="34" charset="0"/>
              </a:rPr>
              <a:t>b</a:t>
            </a:r>
            <a:r>
              <a:rPr lang="en-US" sz="2200" dirty="0" smtClean="0">
                <a:latin typeface="Arial" panose="020B0604020202020204" pitchFamily="34" charset="0"/>
                <a:cs typeface="Arial" panose="020B0604020202020204" pitchFamily="34" charset="0"/>
              </a:rPr>
              <a:t>irth year?</a:t>
            </a:r>
          </a:p>
          <a:p>
            <a:endParaRPr lang="en-US" sz="2400" dirty="0" smtClean="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Complete page 16</a:t>
            </a:r>
            <a:endParaRPr lang="en-US" sz="24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 xmlns:a16="http://schemas.microsoft.com/office/drawing/2014/main" id="{06DFAAFA-659D-48D1-BE53-9E3B1922FB69}"/>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4239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62112A-66D2-4352-810A-AE80E4A4EDB2}"/>
              </a:ext>
            </a:extLst>
          </p:cNvPr>
          <p:cNvSpPr>
            <a:spLocks noGrp="1"/>
          </p:cNvSpPr>
          <p:nvPr>
            <p:ph type="title"/>
          </p:nvPr>
        </p:nvSpPr>
        <p:spPr/>
        <p:txBody>
          <a:bodyPr/>
          <a:lstStyle/>
          <a:p>
            <a:r>
              <a:rPr lang="en-US" dirty="0" smtClean="0"/>
              <a:t>Methods</a:t>
            </a:r>
            <a:endParaRPr lang="en-US" dirty="0"/>
          </a:p>
        </p:txBody>
      </p:sp>
      <p:sp>
        <p:nvSpPr>
          <p:cNvPr id="3" name="Content Placeholder 2">
            <a:extLst>
              <a:ext uri="{FF2B5EF4-FFF2-40B4-BE49-F238E27FC236}">
                <a16:creationId xmlns="" xmlns:a16="http://schemas.microsoft.com/office/drawing/2014/main" id="{129CC963-29E0-4059-B06E-A7F7F4273F1B}"/>
              </a:ext>
            </a:extLst>
          </p:cNvPr>
          <p:cNvSpPr>
            <a:spLocks noGrp="1"/>
          </p:cNvSpPr>
          <p:nvPr>
            <p:ph idx="1"/>
          </p:nvPr>
        </p:nvSpPr>
        <p:spPr/>
        <p:txBody>
          <a:bodyPr/>
          <a:lstStyle/>
          <a:p>
            <a:pPr marL="0" indent="0">
              <a:buNone/>
            </a:pPr>
            <a:r>
              <a:rPr lang="en-US" sz="2400" dirty="0">
                <a:solidFill>
                  <a:schemeClr val="accent1"/>
                </a:solidFill>
                <a:latin typeface="Courier New" charset="0"/>
                <a:ea typeface="Courier New" charset="0"/>
                <a:cs typeface="Courier New" charset="0"/>
              </a:rPr>
              <a:t>g</a:t>
            </a:r>
            <a:r>
              <a:rPr lang="en-US" sz="2400" dirty="0" smtClean="0">
                <a:solidFill>
                  <a:schemeClr val="accent1"/>
                </a:solidFill>
                <a:latin typeface="Courier New" charset="0"/>
                <a:ea typeface="Courier New" charset="0"/>
                <a:cs typeface="Courier New" charset="0"/>
              </a:rPr>
              <a:t>et-row(animals-table, 2)</a:t>
            </a:r>
          </a:p>
          <a:p>
            <a:pPr marL="0" indent="0">
              <a:buNone/>
            </a:pPr>
            <a:r>
              <a:rPr lang="en-US" sz="2400" dirty="0" smtClean="0">
                <a:solidFill>
                  <a:schemeClr val="accent1"/>
                </a:solidFill>
                <a:latin typeface="Courier New" charset="0"/>
                <a:ea typeface="Courier New" charset="0"/>
                <a:cs typeface="Courier New" charset="0"/>
              </a:rPr>
              <a:t>animals-</a:t>
            </a:r>
            <a:r>
              <a:rPr lang="en-US" sz="2400" dirty="0" err="1" smtClean="0">
                <a:solidFill>
                  <a:schemeClr val="accent1"/>
                </a:solidFill>
                <a:latin typeface="Courier New" charset="0"/>
                <a:ea typeface="Courier New" charset="0"/>
                <a:cs typeface="Courier New" charset="0"/>
              </a:rPr>
              <a:t>table.row</a:t>
            </a:r>
            <a:r>
              <a:rPr lang="en-US" sz="2400" dirty="0" smtClean="0">
                <a:solidFill>
                  <a:schemeClr val="accent1"/>
                </a:solidFill>
                <a:latin typeface="Courier New" charset="0"/>
                <a:ea typeface="Courier New" charset="0"/>
                <a:cs typeface="Courier New" charset="0"/>
              </a:rPr>
              <a:t>-n(2)</a:t>
            </a:r>
          </a:p>
          <a:p>
            <a:pPr marL="0" indent="0">
              <a:buNone/>
            </a:pPr>
            <a:endParaRPr lang="en-US" dirty="0">
              <a:solidFill>
                <a:schemeClr val="accent1"/>
              </a:solidFill>
              <a:latin typeface="Courier New" charset="0"/>
              <a:ea typeface="Courier New" charset="0"/>
              <a:cs typeface="Courier New" charset="0"/>
            </a:endParaRPr>
          </a:p>
          <a:p>
            <a:pPr marL="514350" indent="-514350">
              <a:buFont typeface="+mj-lt"/>
              <a:buAutoNum type="arabicPeriod"/>
            </a:pPr>
            <a:r>
              <a:rPr lang="en-US" sz="2400" dirty="0" smtClean="0">
                <a:solidFill>
                  <a:schemeClr val="bg1"/>
                </a:solidFill>
                <a:latin typeface="Helvetica" charset="0"/>
                <a:ea typeface="Helvetica" charset="0"/>
                <a:cs typeface="Helvetica" charset="0"/>
              </a:rPr>
              <a:t>Methods are </a:t>
            </a:r>
            <a:r>
              <a:rPr lang="en-US" sz="2400" i="1" dirty="0" smtClean="0">
                <a:solidFill>
                  <a:schemeClr val="bg1"/>
                </a:solidFill>
                <a:latin typeface="Helvetica" charset="0"/>
                <a:ea typeface="Helvetica" charset="0"/>
                <a:cs typeface="Helvetica" charset="0"/>
              </a:rPr>
              <a:t>called </a:t>
            </a:r>
            <a:r>
              <a:rPr lang="en-US" sz="2400" dirty="0" smtClean="0">
                <a:solidFill>
                  <a:schemeClr val="bg1"/>
                </a:solidFill>
                <a:latin typeface="Helvetica" charset="0"/>
                <a:ea typeface="Helvetica" charset="0"/>
                <a:cs typeface="Helvetica" charset="0"/>
              </a:rPr>
              <a:t>differently</a:t>
            </a:r>
          </a:p>
          <a:p>
            <a:pPr marL="514350" indent="-514350">
              <a:buFont typeface="+mj-lt"/>
              <a:buAutoNum type="arabicPeriod"/>
            </a:pPr>
            <a:r>
              <a:rPr lang="en-US" sz="2400" dirty="0" smtClean="0">
                <a:solidFill>
                  <a:schemeClr val="bg1"/>
                </a:solidFill>
                <a:latin typeface="Helvetica" charset="0"/>
                <a:ea typeface="Helvetica" charset="0"/>
                <a:cs typeface="Helvetica" charset="0"/>
              </a:rPr>
              <a:t>Methods have </a:t>
            </a:r>
            <a:r>
              <a:rPr lang="en-US" sz="2400" i="1" dirty="0" smtClean="0">
                <a:solidFill>
                  <a:schemeClr val="bg1"/>
                </a:solidFill>
                <a:latin typeface="Helvetica" charset="0"/>
                <a:ea typeface="Helvetica" charset="0"/>
                <a:cs typeface="Helvetica" charset="0"/>
              </a:rPr>
              <a:t>different contracts:</a:t>
            </a:r>
          </a:p>
          <a:p>
            <a:pPr marL="573088" indent="0">
              <a:buNone/>
            </a:pPr>
            <a:r>
              <a:rPr lang="en-US" sz="2400" dirty="0" smtClean="0">
                <a:solidFill>
                  <a:schemeClr val="accent1"/>
                </a:solidFill>
                <a:latin typeface="Courier New" charset="0"/>
                <a:ea typeface="Courier New" charset="0"/>
                <a:cs typeface="Courier New" charset="0"/>
              </a:rPr>
              <a:t>&lt;Table&gt;.get-row </a:t>
            </a:r>
            <a:r>
              <a:rPr lang="en-US" sz="2400" spc="-600" dirty="0" smtClean="0">
                <a:solidFill>
                  <a:schemeClr val="accent1"/>
                </a:solidFill>
                <a:latin typeface="Courier New" charset="0"/>
                <a:ea typeface="Courier New" charset="0"/>
                <a:cs typeface="Courier New" charset="0"/>
              </a:rPr>
              <a:t>::</a:t>
            </a:r>
            <a:r>
              <a:rPr lang="en-US" sz="2400" dirty="0" smtClean="0">
                <a:solidFill>
                  <a:schemeClr val="accent1"/>
                </a:solidFill>
                <a:latin typeface="Courier New" charset="0"/>
                <a:ea typeface="Courier New" charset="0"/>
                <a:cs typeface="Courier New" charset="0"/>
              </a:rPr>
              <a:t> (index</a:t>
            </a:r>
            <a:r>
              <a:rPr lang="en-US" sz="2400" spc="-600" dirty="0">
                <a:solidFill>
                  <a:schemeClr val="accent1"/>
                </a:solidFill>
                <a:latin typeface="Courier New" charset="0"/>
                <a:ea typeface="Courier New" charset="0"/>
                <a:cs typeface="Courier New" charset="0"/>
              </a:rPr>
              <a:t> :: </a:t>
            </a:r>
            <a:r>
              <a:rPr lang="en-US" sz="2400" spc="-600" dirty="0" smtClean="0">
                <a:solidFill>
                  <a:schemeClr val="accent1"/>
                </a:solidFill>
                <a:latin typeface="Courier New" charset="0"/>
                <a:ea typeface="Courier New" charset="0"/>
                <a:cs typeface="Courier New" charset="0"/>
              </a:rPr>
              <a:t> </a:t>
            </a:r>
            <a:r>
              <a:rPr lang="en-US" sz="2400" dirty="0" smtClean="0">
                <a:solidFill>
                  <a:schemeClr val="accent1"/>
                </a:solidFill>
                <a:latin typeface="Courier New" charset="0"/>
                <a:ea typeface="Courier New" charset="0"/>
                <a:cs typeface="Courier New" charset="0"/>
              </a:rPr>
              <a:t>Number) </a:t>
            </a:r>
            <a:r>
              <a:rPr lang="en-US" sz="2400" dirty="0" smtClean="0">
                <a:solidFill>
                  <a:schemeClr val="accent1"/>
                </a:solidFill>
                <a:latin typeface="Courier New" charset="0"/>
                <a:ea typeface="Courier New" charset="0"/>
                <a:cs typeface="Courier New" charset="0"/>
                <a:sym typeface="Wingdings"/>
              </a:rPr>
              <a:t> Row</a:t>
            </a:r>
            <a:endParaRPr lang="en-US" sz="2400" dirty="0">
              <a:solidFill>
                <a:schemeClr val="accent1"/>
              </a:solidFill>
              <a:latin typeface="Courier New" charset="0"/>
              <a:ea typeface="Courier New" charset="0"/>
              <a:cs typeface="Courier New" charset="0"/>
            </a:endParaRPr>
          </a:p>
          <a:p>
            <a:endParaRPr lang="en-US" dirty="0" smtClean="0">
              <a:solidFill>
                <a:schemeClr val="bg1"/>
              </a:solidFill>
              <a:latin typeface="Helvetica" charset="0"/>
              <a:ea typeface="Helvetica" charset="0"/>
              <a:cs typeface="Helvetica" charset="0"/>
            </a:endParaRPr>
          </a:p>
          <a:p>
            <a:pPr marL="514350" indent="-514350">
              <a:buFont typeface="+mj-lt"/>
              <a:buAutoNum type="arabicPeriod" startAt="3"/>
            </a:pPr>
            <a:r>
              <a:rPr lang="en-US" sz="2400" dirty="0">
                <a:solidFill>
                  <a:schemeClr val="bg1"/>
                </a:solidFill>
                <a:latin typeface="Helvetica" charset="0"/>
                <a:ea typeface="Helvetica" charset="0"/>
                <a:cs typeface="Helvetica" charset="0"/>
              </a:rPr>
              <a:t>Methods have a </a:t>
            </a:r>
            <a:r>
              <a:rPr lang="en-US" sz="2400" i="1" dirty="0">
                <a:solidFill>
                  <a:schemeClr val="bg1"/>
                </a:solidFill>
                <a:latin typeface="Helvetica" charset="0"/>
                <a:ea typeface="Helvetica" charset="0"/>
                <a:cs typeface="Helvetica" charset="0"/>
              </a:rPr>
              <a:t>secret </a:t>
            </a:r>
            <a:r>
              <a:rPr lang="en-US" sz="2400" i="1" dirty="0" smtClean="0">
                <a:solidFill>
                  <a:schemeClr val="bg1"/>
                </a:solidFill>
                <a:latin typeface="Helvetica" charset="0"/>
                <a:ea typeface="Helvetica" charset="0"/>
                <a:cs typeface="Helvetica" charset="0"/>
              </a:rPr>
              <a:t>argument</a:t>
            </a:r>
          </a:p>
          <a:p>
            <a:pPr marL="514350" indent="-514350">
              <a:buFont typeface="+mj-lt"/>
              <a:buAutoNum type="arabicPeriod" startAt="3"/>
            </a:pPr>
            <a:endParaRPr lang="en-US" sz="2400" i="1" dirty="0" smtClean="0">
              <a:solidFill>
                <a:schemeClr val="bg1"/>
              </a:solidFill>
              <a:latin typeface="Helvetica" charset="0"/>
              <a:ea typeface="Helvetica" charset="0"/>
              <a:cs typeface="Helvetica" charset="0"/>
            </a:endParaRPr>
          </a:p>
          <a:p>
            <a:pPr marL="0" indent="0" algn="ctr">
              <a:buNone/>
            </a:pPr>
            <a:r>
              <a:rPr lang="en-US" b="1" dirty="0" smtClean="0">
                <a:solidFill>
                  <a:schemeClr val="bg1"/>
                </a:solidFill>
                <a:latin typeface="Helvetica" charset="0"/>
                <a:ea typeface="Helvetica" charset="0"/>
                <a:cs typeface="Helvetica" charset="0"/>
              </a:rPr>
              <a:t>Complete page 17</a:t>
            </a:r>
            <a:endParaRPr lang="en-US" b="1" dirty="0">
              <a:solidFill>
                <a:schemeClr val="bg1"/>
              </a:solidFill>
              <a:latin typeface="Helvetica" charset="0"/>
              <a:ea typeface="Helvetica" charset="0"/>
              <a:cs typeface="Helvetica" charset="0"/>
            </a:endParaRPr>
          </a:p>
          <a:p>
            <a:pPr marL="0" indent="0">
              <a:buNone/>
            </a:pPr>
            <a:endParaRPr lang="en-US" i="1" dirty="0">
              <a:solidFill>
                <a:schemeClr val="bg1"/>
              </a:solidFill>
              <a:latin typeface="Helvetica" charset="0"/>
              <a:ea typeface="Helvetica" charset="0"/>
              <a:cs typeface="Helvetica" charset="0"/>
            </a:endParaRPr>
          </a:p>
        </p:txBody>
      </p:sp>
      <p:sp>
        <p:nvSpPr>
          <p:cNvPr id="4" name="Footer Placeholder 3">
            <a:extLst>
              <a:ext uri="{FF2B5EF4-FFF2-40B4-BE49-F238E27FC236}">
                <a16:creationId xmlns="" xmlns:a16="http://schemas.microsoft.com/office/drawing/2014/main" id="{3B0EEE7B-3309-4203-A853-F63DC95DCAB7}"/>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45085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62112A-66D2-4352-810A-AE80E4A4EDB2}"/>
              </a:ext>
            </a:extLst>
          </p:cNvPr>
          <p:cNvSpPr>
            <a:spLocks noGrp="1"/>
          </p:cNvSpPr>
          <p:nvPr>
            <p:ph type="title"/>
          </p:nvPr>
        </p:nvSpPr>
        <p:spPr/>
        <p:txBody>
          <a:bodyPr/>
          <a:lstStyle/>
          <a:p>
            <a:r>
              <a:rPr lang="en-US" dirty="0" smtClean="0"/>
              <a:t>More Table Methods</a:t>
            </a:r>
            <a:endParaRPr lang="en-US" dirty="0"/>
          </a:p>
        </p:txBody>
      </p:sp>
      <p:sp>
        <p:nvSpPr>
          <p:cNvPr id="3" name="Content Placeholder 2">
            <a:extLst>
              <a:ext uri="{FF2B5EF4-FFF2-40B4-BE49-F238E27FC236}">
                <a16:creationId xmlns="" xmlns:a16="http://schemas.microsoft.com/office/drawing/2014/main" id="{129CC963-29E0-4059-B06E-A7F7F4273F1B}"/>
              </a:ext>
            </a:extLst>
          </p:cNvPr>
          <p:cNvSpPr>
            <a:spLocks noGrp="1"/>
          </p:cNvSpPr>
          <p:nvPr>
            <p:ph idx="1"/>
          </p:nvPr>
        </p:nvSpPr>
        <p:spPr/>
        <p:txBody>
          <a:bodyPr/>
          <a:lstStyle/>
          <a:p>
            <a:pPr marL="0" indent="0">
              <a:buNone/>
            </a:pPr>
            <a:r>
              <a:rPr lang="en-US" sz="1800" dirty="0" smtClean="0">
                <a:solidFill>
                  <a:schemeClr val="accent1"/>
                </a:solidFill>
                <a:latin typeface="Courier New" charset="0"/>
                <a:ea typeface="Courier New" charset="0"/>
                <a:cs typeface="Courier New" charset="0"/>
              </a:rPr>
              <a:t>&lt;</a:t>
            </a:r>
            <a:r>
              <a:rPr lang="en-US" sz="1800" dirty="0">
                <a:solidFill>
                  <a:schemeClr val="accent1"/>
                </a:solidFill>
                <a:latin typeface="Courier New" charset="0"/>
                <a:ea typeface="Courier New" charset="0"/>
                <a:cs typeface="Courier New" charset="0"/>
              </a:rPr>
              <a:t>Table&gt;.order-by </a:t>
            </a:r>
            <a:r>
              <a:rPr lang="en-US" sz="1800" spc="-600" dirty="0">
                <a:solidFill>
                  <a:schemeClr val="accent1"/>
                </a:solidFill>
                <a:latin typeface="Courier New" charset="0"/>
                <a:ea typeface="Courier New" charset="0"/>
                <a:cs typeface="Courier New" charset="0"/>
              </a:rPr>
              <a:t>::</a:t>
            </a:r>
            <a:r>
              <a:rPr lang="en-US" sz="1800" dirty="0">
                <a:solidFill>
                  <a:schemeClr val="accent1"/>
                </a:solidFill>
                <a:latin typeface="Courier New" charset="0"/>
                <a:ea typeface="Courier New" charset="0"/>
                <a:cs typeface="Courier New" charset="0"/>
              </a:rPr>
              <a:t> (col </a:t>
            </a:r>
            <a:r>
              <a:rPr lang="en-US" sz="1800" spc="-600" dirty="0">
                <a:solidFill>
                  <a:schemeClr val="accent1"/>
                </a:solidFill>
                <a:latin typeface="Courier New" charset="0"/>
                <a:ea typeface="Courier New" charset="0"/>
                <a:cs typeface="Courier New" charset="0"/>
              </a:rPr>
              <a:t>::</a:t>
            </a:r>
            <a:r>
              <a:rPr lang="en-US" sz="1800" dirty="0" smtClean="0">
                <a:solidFill>
                  <a:schemeClr val="accent1"/>
                </a:solidFill>
                <a:latin typeface="Courier New" charset="0"/>
                <a:ea typeface="Courier New" charset="0"/>
                <a:cs typeface="Courier New" charset="0"/>
              </a:rPr>
              <a:t> </a:t>
            </a:r>
            <a:r>
              <a:rPr lang="en-US" sz="1800" dirty="0">
                <a:solidFill>
                  <a:schemeClr val="accent1"/>
                </a:solidFill>
                <a:latin typeface="Courier New" charset="0"/>
                <a:ea typeface="Courier New" charset="0"/>
                <a:cs typeface="Courier New" charset="0"/>
              </a:rPr>
              <a:t>String, ascending </a:t>
            </a:r>
            <a:r>
              <a:rPr lang="en-US" sz="1800" spc="-600" dirty="0">
                <a:solidFill>
                  <a:schemeClr val="accent1"/>
                </a:solidFill>
                <a:latin typeface="Courier New" charset="0"/>
                <a:ea typeface="Courier New" charset="0"/>
                <a:cs typeface="Courier New" charset="0"/>
              </a:rPr>
              <a:t>::</a:t>
            </a:r>
            <a:r>
              <a:rPr lang="en-US" sz="1800" dirty="0" smtClean="0">
                <a:solidFill>
                  <a:schemeClr val="accent1"/>
                </a:solidFill>
                <a:latin typeface="Courier New" charset="0"/>
                <a:ea typeface="Courier New" charset="0"/>
                <a:cs typeface="Courier New" charset="0"/>
              </a:rPr>
              <a:t> </a:t>
            </a:r>
            <a:r>
              <a:rPr lang="en-US" sz="1800" dirty="0">
                <a:solidFill>
                  <a:schemeClr val="accent1"/>
                </a:solidFill>
                <a:latin typeface="Courier New" charset="0"/>
                <a:ea typeface="Courier New" charset="0"/>
                <a:cs typeface="Courier New" charset="0"/>
              </a:rPr>
              <a:t>Boolean</a:t>
            </a:r>
            <a:r>
              <a:rPr lang="en-US" sz="1800" dirty="0" smtClean="0">
                <a:solidFill>
                  <a:schemeClr val="accent1"/>
                </a:solidFill>
                <a:latin typeface="Courier New" charset="0"/>
                <a:ea typeface="Courier New" charset="0"/>
                <a:cs typeface="Courier New" charset="0"/>
              </a:rPr>
              <a:t>)</a:t>
            </a:r>
            <a:r>
              <a:rPr lang="en-US" sz="1800" dirty="0" smtClean="0">
                <a:solidFill>
                  <a:schemeClr val="accent1"/>
                </a:solidFill>
                <a:latin typeface="Courier New" charset="0"/>
                <a:ea typeface="Courier New" charset="0"/>
                <a:cs typeface="Courier New" charset="0"/>
                <a:sym typeface="Wingdings"/>
              </a:rPr>
              <a:t></a:t>
            </a:r>
            <a:r>
              <a:rPr lang="en-US" sz="1800" dirty="0" smtClean="0">
                <a:solidFill>
                  <a:schemeClr val="accent1"/>
                </a:solidFill>
                <a:latin typeface="Courier New" charset="0"/>
                <a:ea typeface="Courier New" charset="0"/>
                <a:cs typeface="Courier New" charset="0"/>
              </a:rPr>
              <a:t>Table</a:t>
            </a:r>
          </a:p>
          <a:p>
            <a:pPr marL="0" indent="0">
              <a:buNone/>
            </a:pPr>
            <a:r>
              <a:rPr lang="en-US" sz="1800" dirty="0" smtClean="0">
                <a:solidFill>
                  <a:schemeClr val="accent1"/>
                </a:solidFill>
                <a:latin typeface="Courier New" charset="0"/>
                <a:ea typeface="Courier New" charset="0"/>
                <a:cs typeface="Courier New" charset="0"/>
              </a:rPr>
              <a:t>animals-</a:t>
            </a:r>
            <a:r>
              <a:rPr lang="en-US" sz="1800" dirty="0" err="1" smtClean="0">
                <a:solidFill>
                  <a:schemeClr val="accent1"/>
                </a:solidFill>
                <a:latin typeface="Courier New" charset="0"/>
                <a:ea typeface="Courier New" charset="0"/>
                <a:cs typeface="Courier New" charset="0"/>
              </a:rPr>
              <a:t>table</a:t>
            </a:r>
            <a:r>
              <a:rPr lang="en-US" sz="1800" b="1" dirty="0" err="1" smtClean="0">
                <a:solidFill>
                  <a:schemeClr val="accent1"/>
                </a:solidFill>
                <a:latin typeface="Courier New" charset="0"/>
                <a:ea typeface="Courier New" charset="0"/>
                <a:cs typeface="Courier New" charset="0"/>
              </a:rPr>
              <a:t>.order</a:t>
            </a:r>
            <a:r>
              <a:rPr lang="en-US" sz="1800" b="1" dirty="0" smtClean="0">
                <a:solidFill>
                  <a:schemeClr val="accent1"/>
                </a:solidFill>
                <a:latin typeface="Courier New" charset="0"/>
                <a:ea typeface="Courier New" charset="0"/>
                <a:cs typeface="Courier New" charset="0"/>
              </a:rPr>
              <a:t>-by</a:t>
            </a:r>
            <a:r>
              <a:rPr lang="en-US" sz="1800" dirty="0">
                <a:solidFill>
                  <a:schemeClr val="accent1"/>
                </a:solidFill>
                <a:latin typeface="Courier New" charset="0"/>
                <a:ea typeface="Courier New" charset="0"/>
                <a:cs typeface="Courier New" charset="0"/>
              </a:rPr>
              <a:t>("species", true</a:t>
            </a:r>
            <a:r>
              <a:rPr lang="en-US" sz="1800" dirty="0" smtClean="0">
                <a:solidFill>
                  <a:schemeClr val="accent1"/>
                </a:solidFill>
                <a:latin typeface="Courier New" charset="0"/>
                <a:ea typeface="Courier New" charset="0"/>
                <a:cs typeface="Courier New" charset="0"/>
              </a:rPr>
              <a:t>)</a:t>
            </a:r>
          </a:p>
          <a:p>
            <a:pPr marL="0" indent="0">
              <a:buNone/>
            </a:pPr>
            <a:endParaRPr lang="en-US" sz="1800" i="1" dirty="0" smtClean="0">
              <a:solidFill>
                <a:schemeClr val="accent1"/>
              </a:solidFill>
              <a:latin typeface="Courier New" charset="0"/>
              <a:ea typeface="Courier New" charset="0"/>
              <a:cs typeface="Courier New" charset="0"/>
            </a:endParaRPr>
          </a:p>
          <a:p>
            <a:pPr marL="0" indent="0">
              <a:buNone/>
            </a:pPr>
            <a:endParaRPr lang="en-US" sz="1800" i="1" dirty="0">
              <a:solidFill>
                <a:schemeClr val="accent1"/>
              </a:solidFill>
              <a:latin typeface="Courier New" charset="0"/>
              <a:ea typeface="Courier New" charset="0"/>
              <a:cs typeface="Courier New" charset="0"/>
            </a:endParaRPr>
          </a:p>
          <a:p>
            <a:pPr marL="0" indent="0">
              <a:buNone/>
            </a:pPr>
            <a:r>
              <a:rPr lang="en-US" sz="1800" dirty="0">
                <a:solidFill>
                  <a:schemeClr val="accent1"/>
                </a:solidFill>
                <a:latin typeface="Courier New" charset="0"/>
                <a:ea typeface="Courier New" charset="0"/>
                <a:cs typeface="Courier New" charset="0"/>
              </a:rPr>
              <a:t>&lt;Table</a:t>
            </a:r>
            <a:r>
              <a:rPr lang="en-US" sz="1800" dirty="0" smtClean="0">
                <a:solidFill>
                  <a:schemeClr val="accent1"/>
                </a:solidFill>
                <a:latin typeface="Courier New" charset="0"/>
                <a:ea typeface="Courier New" charset="0"/>
                <a:cs typeface="Courier New" charset="0"/>
              </a:rPr>
              <a:t>&gt;.filter </a:t>
            </a:r>
            <a:r>
              <a:rPr lang="en-US" sz="1800" spc="-600" dirty="0">
                <a:solidFill>
                  <a:schemeClr val="accent1"/>
                </a:solidFill>
                <a:latin typeface="Courier New" charset="0"/>
                <a:ea typeface="Courier New" charset="0"/>
                <a:cs typeface="Courier New" charset="0"/>
              </a:rPr>
              <a:t>::</a:t>
            </a:r>
            <a:r>
              <a:rPr lang="en-US" sz="1800" dirty="0">
                <a:solidFill>
                  <a:schemeClr val="accent1"/>
                </a:solidFill>
                <a:latin typeface="Courier New" charset="0"/>
                <a:ea typeface="Courier New" charset="0"/>
                <a:cs typeface="Courier New" charset="0"/>
              </a:rPr>
              <a:t> </a:t>
            </a:r>
            <a:r>
              <a:rPr lang="en-US" sz="1800" dirty="0" smtClean="0">
                <a:solidFill>
                  <a:schemeClr val="accent1"/>
                </a:solidFill>
                <a:latin typeface="Courier New" charset="0"/>
                <a:ea typeface="Courier New" charset="0"/>
                <a:cs typeface="Courier New" charset="0"/>
              </a:rPr>
              <a:t>(test </a:t>
            </a:r>
            <a:r>
              <a:rPr lang="en-US" sz="1800" spc="-600" dirty="0" smtClean="0">
                <a:solidFill>
                  <a:schemeClr val="accent1"/>
                </a:solidFill>
                <a:latin typeface="Courier New" charset="0"/>
                <a:ea typeface="Courier New" charset="0"/>
                <a:cs typeface="Courier New" charset="0"/>
              </a:rPr>
              <a:t>::</a:t>
            </a:r>
            <a:r>
              <a:rPr lang="en-US" sz="1800" dirty="0" smtClean="0">
                <a:solidFill>
                  <a:schemeClr val="accent1"/>
                </a:solidFill>
                <a:latin typeface="Courier New" charset="0"/>
                <a:ea typeface="Courier New" charset="0"/>
                <a:cs typeface="Courier New" charset="0"/>
              </a:rPr>
              <a:t> (Row </a:t>
            </a:r>
            <a:r>
              <a:rPr lang="en-US" sz="1800" dirty="0" smtClean="0">
                <a:solidFill>
                  <a:schemeClr val="accent1"/>
                </a:solidFill>
                <a:latin typeface="Courier New" charset="0"/>
                <a:ea typeface="Courier New" charset="0"/>
                <a:cs typeface="Courier New" charset="0"/>
                <a:sym typeface="Wingdings"/>
              </a:rPr>
              <a:t> </a:t>
            </a:r>
            <a:r>
              <a:rPr lang="en-US" sz="1800" dirty="0" smtClean="0">
                <a:solidFill>
                  <a:schemeClr val="accent1"/>
                </a:solidFill>
                <a:latin typeface="Courier New" charset="0"/>
                <a:ea typeface="Courier New" charset="0"/>
                <a:cs typeface="Courier New" charset="0"/>
              </a:rPr>
              <a:t>Boolean) </a:t>
            </a:r>
            <a:r>
              <a:rPr lang="en-US" sz="1800" dirty="0" smtClean="0">
                <a:solidFill>
                  <a:schemeClr val="accent1"/>
                </a:solidFill>
                <a:latin typeface="Courier New" charset="0"/>
                <a:ea typeface="Courier New" charset="0"/>
                <a:cs typeface="Courier New" charset="0"/>
                <a:sym typeface="Wingdings"/>
              </a:rPr>
              <a:t> </a:t>
            </a:r>
            <a:r>
              <a:rPr lang="en-US" sz="1800" dirty="0" smtClean="0">
                <a:solidFill>
                  <a:schemeClr val="accent1"/>
                </a:solidFill>
                <a:latin typeface="Courier New" charset="0"/>
                <a:ea typeface="Courier New" charset="0"/>
                <a:cs typeface="Courier New" charset="0"/>
              </a:rPr>
              <a:t>Table</a:t>
            </a:r>
            <a:endParaRPr lang="en-US" sz="1800" dirty="0">
              <a:solidFill>
                <a:schemeClr val="accent1"/>
              </a:solidFill>
              <a:latin typeface="Courier New" charset="0"/>
              <a:ea typeface="Courier New" charset="0"/>
              <a:cs typeface="Courier New" charset="0"/>
            </a:endParaRPr>
          </a:p>
          <a:p>
            <a:pPr marL="0" indent="0">
              <a:buNone/>
            </a:pPr>
            <a:r>
              <a:rPr lang="en-US" sz="1800" dirty="0" smtClean="0">
                <a:solidFill>
                  <a:schemeClr val="accent1"/>
                </a:solidFill>
                <a:latin typeface="Courier New" charset="0"/>
                <a:ea typeface="Courier New" charset="0"/>
                <a:cs typeface="Courier New" charset="0"/>
              </a:rPr>
              <a:t>animals-</a:t>
            </a:r>
            <a:r>
              <a:rPr lang="en-US" sz="1800" dirty="0" err="1" smtClean="0">
                <a:solidFill>
                  <a:schemeClr val="accent1"/>
                </a:solidFill>
                <a:latin typeface="Courier New" charset="0"/>
                <a:ea typeface="Courier New" charset="0"/>
                <a:cs typeface="Courier New" charset="0"/>
              </a:rPr>
              <a:t>table</a:t>
            </a:r>
            <a:r>
              <a:rPr lang="en-US" sz="1800" b="1" dirty="0" err="1" smtClean="0">
                <a:solidFill>
                  <a:schemeClr val="accent1"/>
                </a:solidFill>
                <a:latin typeface="Courier New" charset="0"/>
                <a:ea typeface="Courier New" charset="0"/>
                <a:cs typeface="Courier New" charset="0"/>
              </a:rPr>
              <a:t>.filter</a:t>
            </a:r>
            <a:r>
              <a:rPr lang="en-US" sz="1800" dirty="0" smtClean="0">
                <a:solidFill>
                  <a:schemeClr val="accent1"/>
                </a:solidFill>
                <a:latin typeface="Courier New" charset="0"/>
                <a:ea typeface="Courier New" charset="0"/>
                <a:cs typeface="Courier New" charset="0"/>
              </a:rPr>
              <a:t>(is-fixed)</a:t>
            </a:r>
            <a:endParaRPr lang="en-US" sz="1800" i="1" dirty="0">
              <a:solidFill>
                <a:schemeClr val="accent1"/>
              </a:solidFill>
              <a:latin typeface="Courier New" charset="0"/>
              <a:ea typeface="Courier New" charset="0"/>
              <a:cs typeface="Courier New" charset="0"/>
            </a:endParaRPr>
          </a:p>
          <a:p>
            <a:pPr marL="0" indent="0">
              <a:buNone/>
            </a:pPr>
            <a:endParaRPr lang="en-US" sz="1800" i="1" dirty="0" smtClean="0">
              <a:solidFill>
                <a:schemeClr val="accent1"/>
              </a:solidFill>
              <a:latin typeface="Courier New" charset="0"/>
              <a:ea typeface="Courier New" charset="0"/>
              <a:cs typeface="Courier New" charset="0"/>
            </a:endParaRPr>
          </a:p>
          <a:p>
            <a:pPr marL="0" indent="0">
              <a:buNone/>
            </a:pPr>
            <a:endParaRPr lang="en-US" sz="1800" i="1" dirty="0">
              <a:solidFill>
                <a:schemeClr val="accent1"/>
              </a:solidFill>
              <a:latin typeface="Courier New" charset="0"/>
              <a:ea typeface="Courier New" charset="0"/>
              <a:cs typeface="Courier New" charset="0"/>
            </a:endParaRPr>
          </a:p>
          <a:p>
            <a:pPr marL="0" indent="0">
              <a:buNone/>
            </a:pPr>
            <a:r>
              <a:rPr lang="en-US" sz="1800" dirty="0">
                <a:solidFill>
                  <a:schemeClr val="accent1"/>
                </a:solidFill>
                <a:latin typeface="Courier New" charset="0"/>
                <a:ea typeface="Courier New" charset="0"/>
                <a:cs typeface="Courier New" charset="0"/>
              </a:rPr>
              <a:t>&lt;Table</a:t>
            </a:r>
            <a:r>
              <a:rPr lang="en-US" sz="1800" dirty="0" smtClean="0">
                <a:solidFill>
                  <a:schemeClr val="accent1"/>
                </a:solidFill>
                <a:latin typeface="Courier New" charset="0"/>
                <a:ea typeface="Courier New" charset="0"/>
                <a:cs typeface="Courier New" charset="0"/>
              </a:rPr>
              <a:t>&gt;.build-column</a:t>
            </a:r>
            <a:r>
              <a:rPr lang="en-US" sz="1800" spc="-600" dirty="0" smtClean="0">
                <a:solidFill>
                  <a:schemeClr val="accent1"/>
                </a:solidFill>
                <a:latin typeface="Courier New" charset="0"/>
                <a:ea typeface="Courier New" charset="0"/>
                <a:cs typeface="Courier New" charset="0"/>
              </a:rPr>
              <a:t>::</a:t>
            </a:r>
            <a:r>
              <a:rPr lang="en-US" sz="1800" dirty="0" smtClean="0">
                <a:solidFill>
                  <a:schemeClr val="accent1"/>
                </a:solidFill>
                <a:latin typeface="Courier New" charset="0"/>
                <a:ea typeface="Courier New" charset="0"/>
                <a:cs typeface="Courier New" charset="0"/>
              </a:rPr>
              <a:t> (col</a:t>
            </a:r>
            <a:r>
              <a:rPr lang="en-US" sz="1800" spc="-600" dirty="0">
                <a:solidFill>
                  <a:schemeClr val="accent1"/>
                </a:solidFill>
                <a:latin typeface="Courier New" charset="0"/>
                <a:ea typeface="Courier New" charset="0"/>
                <a:cs typeface="Courier New" charset="0"/>
              </a:rPr>
              <a:t> </a:t>
            </a:r>
            <a:r>
              <a:rPr lang="en-US" sz="1800" spc="-600" dirty="0" smtClean="0">
                <a:solidFill>
                  <a:schemeClr val="accent1"/>
                </a:solidFill>
                <a:latin typeface="Courier New" charset="0"/>
                <a:ea typeface="Courier New" charset="0"/>
                <a:cs typeface="Courier New" charset="0"/>
              </a:rPr>
              <a:t>::</a:t>
            </a:r>
            <a:r>
              <a:rPr lang="en-US" sz="1800" dirty="0" smtClean="0">
                <a:solidFill>
                  <a:schemeClr val="accent1"/>
                </a:solidFill>
                <a:latin typeface="Courier New" charset="0"/>
                <a:ea typeface="Courier New" charset="0"/>
                <a:cs typeface="Courier New" charset="0"/>
              </a:rPr>
              <a:t> </a:t>
            </a:r>
            <a:r>
              <a:rPr lang="en-US" sz="1800" dirty="0" err="1" smtClean="0">
                <a:solidFill>
                  <a:schemeClr val="accent1"/>
                </a:solidFill>
                <a:latin typeface="Courier New" charset="0"/>
                <a:ea typeface="Courier New" charset="0"/>
                <a:cs typeface="Courier New" charset="0"/>
              </a:rPr>
              <a:t>Str</a:t>
            </a:r>
            <a:r>
              <a:rPr lang="en-US" sz="1800" dirty="0" smtClean="0">
                <a:solidFill>
                  <a:schemeClr val="accent1"/>
                </a:solidFill>
                <a:latin typeface="Courier New" charset="0"/>
                <a:ea typeface="Courier New" charset="0"/>
                <a:cs typeface="Courier New" charset="0"/>
              </a:rPr>
              <a:t>, f</a:t>
            </a:r>
            <a:r>
              <a:rPr lang="en-US" sz="1800" spc="-600" dirty="0" smtClean="0">
                <a:solidFill>
                  <a:schemeClr val="accent1"/>
                </a:solidFill>
                <a:latin typeface="Courier New" charset="0"/>
                <a:ea typeface="Courier New" charset="0"/>
                <a:cs typeface="Courier New" charset="0"/>
              </a:rPr>
              <a:t>::</a:t>
            </a:r>
            <a:r>
              <a:rPr lang="en-US" sz="1800" dirty="0" smtClean="0">
                <a:solidFill>
                  <a:schemeClr val="accent1"/>
                </a:solidFill>
                <a:latin typeface="Courier New" charset="0"/>
                <a:ea typeface="Courier New" charset="0"/>
                <a:cs typeface="Courier New" charset="0"/>
              </a:rPr>
              <a:t> </a:t>
            </a:r>
            <a:r>
              <a:rPr lang="en-US" sz="1800" dirty="0">
                <a:solidFill>
                  <a:schemeClr val="accent1"/>
                </a:solidFill>
                <a:latin typeface="Courier New" charset="0"/>
                <a:ea typeface="Courier New" charset="0"/>
                <a:cs typeface="Courier New" charset="0"/>
              </a:rPr>
              <a:t>(Row </a:t>
            </a:r>
            <a:r>
              <a:rPr lang="en-US" sz="1800" dirty="0">
                <a:solidFill>
                  <a:schemeClr val="accent1"/>
                </a:solidFill>
                <a:latin typeface="Courier New" charset="0"/>
                <a:ea typeface="Courier New" charset="0"/>
                <a:cs typeface="Courier New" charset="0"/>
                <a:sym typeface="Wingdings"/>
              </a:rPr>
              <a:t> </a:t>
            </a:r>
            <a:r>
              <a:rPr lang="en-US" sz="1800" dirty="0">
                <a:solidFill>
                  <a:schemeClr val="accent1"/>
                </a:solidFill>
                <a:latin typeface="Courier New" charset="0"/>
                <a:ea typeface="Courier New" charset="0"/>
                <a:cs typeface="Courier New" charset="0"/>
              </a:rPr>
              <a:t>Boolean) </a:t>
            </a:r>
            <a:r>
              <a:rPr lang="en-US" sz="1800" dirty="0">
                <a:solidFill>
                  <a:schemeClr val="accent1"/>
                </a:solidFill>
                <a:latin typeface="Courier New" charset="0"/>
                <a:ea typeface="Courier New" charset="0"/>
                <a:cs typeface="Courier New" charset="0"/>
                <a:sym typeface="Wingdings"/>
              </a:rPr>
              <a:t> </a:t>
            </a:r>
            <a:r>
              <a:rPr lang="en-US" sz="1800" dirty="0">
                <a:solidFill>
                  <a:schemeClr val="accent1"/>
                </a:solidFill>
                <a:latin typeface="Courier New" charset="0"/>
                <a:ea typeface="Courier New" charset="0"/>
                <a:cs typeface="Courier New" charset="0"/>
              </a:rPr>
              <a:t>Table</a:t>
            </a:r>
          </a:p>
          <a:p>
            <a:pPr marL="0" indent="0">
              <a:buNone/>
            </a:pPr>
            <a:r>
              <a:rPr lang="en-US" sz="1800" dirty="0" smtClean="0">
                <a:solidFill>
                  <a:schemeClr val="accent1"/>
                </a:solidFill>
                <a:latin typeface="Courier New" charset="0"/>
                <a:ea typeface="Courier New" charset="0"/>
                <a:cs typeface="Courier New" charset="0"/>
              </a:rPr>
              <a:t>animals-</a:t>
            </a:r>
            <a:r>
              <a:rPr lang="en-US" sz="1800" dirty="0" err="1" smtClean="0">
                <a:solidFill>
                  <a:schemeClr val="accent1"/>
                </a:solidFill>
                <a:latin typeface="Courier New" charset="0"/>
                <a:ea typeface="Courier New" charset="0"/>
                <a:cs typeface="Courier New" charset="0"/>
              </a:rPr>
              <a:t>table</a:t>
            </a:r>
            <a:r>
              <a:rPr lang="en-US" sz="1800" b="1" dirty="0" err="1" smtClean="0">
                <a:solidFill>
                  <a:schemeClr val="accent1"/>
                </a:solidFill>
                <a:latin typeface="Courier New" charset="0"/>
                <a:ea typeface="Courier New" charset="0"/>
                <a:cs typeface="Courier New" charset="0"/>
              </a:rPr>
              <a:t>.build</a:t>
            </a:r>
            <a:r>
              <a:rPr lang="en-US" sz="1800" b="1" dirty="0" smtClean="0">
                <a:solidFill>
                  <a:schemeClr val="accent1"/>
                </a:solidFill>
                <a:latin typeface="Courier New" charset="0"/>
                <a:ea typeface="Courier New" charset="0"/>
                <a:cs typeface="Courier New" charset="0"/>
              </a:rPr>
              <a:t>-column</a:t>
            </a:r>
            <a:r>
              <a:rPr lang="en-US" sz="1800" dirty="0" smtClean="0">
                <a:solidFill>
                  <a:schemeClr val="accent1"/>
                </a:solidFill>
                <a:latin typeface="Courier New" charset="0"/>
                <a:ea typeface="Courier New" charset="0"/>
                <a:cs typeface="Courier New" charset="0"/>
              </a:rPr>
              <a:t>(“year”, birth-year)</a:t>
            </a:r>
            <a:endParaRPr lang="en-US" sz="1800" i="1" dirty="0">
              <a:solidFill>
                <a:schemeClr val="accent1"/>
              </a:solidFill>
              <a:latin typeface="Courier New" charset="0"/>
              <a:ea typeface="Courier New" charset="0"/>
              <a:cs typeface="Courier New" charset="0"/>
            </a:endParaRPr>
          </a:p>
          <a:p>
            <a:pPr marL="0" indent="0">
              <a:buNone/>
            </a:pPr>
            <a:endParaRPr lang="en-US" sz="1800" i="1" dirty="0" smtClean="0">
              <a:solidFill>
                <a:schemeClr val="accent1"/>
              </a:solidFill>
              <a:latin typeface="Courier New" charset="0"/>
              <a:ea typeface="Courier New" charset="0"/>
              <a:cs typeface="Courier New" charset="0"/>
            </a:endParaRPr>
          </a:p>
          <a:p>
            <a:pPr marL="0" indent="0" algn="ctr">
              <a:buNone/>
            </a:pPr>
            <a:r>
              <a:rPr lang="en-US" sz="2400" b="1" dirty="0" smtClean="0">
                <a:solidFill>
                  <a:schemeClr val="bg1"/>
                </a:solidFill>
                <a:latin typeface="Helvetica" charset="0"/>
                <a:ea typeface="Helvetica" charset="0"/>
                <a:cs typeface="Helvetica" charset="0"/>
              </a:rPr>
              <a:t>Practice in the Interactions Area!</a:t>
            </a:r>
          </a:p>
        </p:txBody>
      </p:sp>
      <p:sp>
        <p:nvSpPr>
          <p:cNvPr id="4" name="Footer Placeholder 3">
            <a:extLst>
              <a:ext uri="{FF2B5EF4-FFF2-40B4-BE49-F238E27FC236}">
                <a16:creationId xmlns="" xmlns:a16="http://schemas.microsoft.com/office/drawing/2014/main" id="{3B0EEE7B-3309-4203-A853-F63DC95DCAB7}"/>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56885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animEffect transition="in" filter="fade">
                                      <p:cBhvr>
                                        <p:cTn id="3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62112A-66D2-4352-810A-AE80E4A4EDB2}"/>
              </a:ext>
            </a:extLst>
          </p:cNvPr>
          <p:cNvSpPr>
            <a:spLocks noGrp="1"/>
          </p:cNvSpPr>
          <p:nvPr>
            <p:ph type="title"/>
          </p:nvPr>
        </p:nvSpPr>
        <p:spPr/>
        <p:txBody>
          <a:bodyPr/>
          <a:lstStyle/>
          <a:p>
            <a:r>
              <a:rPr lang="en-US" dirty="0" smtClean="0"/>
              <a:t>More Table Methods</a:t>
            </a:r>
            <a:endParaRPr lang="en-US" dirty="0"/>
          </a:p>
        </p:txBody>
      </p:sp>
      <p:sp>
        <p:nvSpPr>
          <p:cNvPr id="3" name="Content Placeholder 2">
            <a:extLst>
              <a:ext uri="{FF2B5EF4-FFF2-40B4-BE49-F238E27FC236}">
                <a16:creationId xmlns="" xmlns:a16="http://schemas.microsoft.com/office/drawing/2014/main" id="{129CC963-29E0-4059-B06E-A7F7F4273F1B}"/>
              </a:ext>
            </a:extLst>
          </p:cNvPr>
          <p:cNvSpPr>
            <a:spLocks noGrp="1"/>
          </p:cNvSpPr>
          <p:nvPr>
            <p:ph idx="1"/>
          </p:nvPr>
        </p:nvSpPr>
        <p:spPr/>
        <p:txBody>
          <a:bodyPr/>
          <a:lstStyle/>
          <a:p>
            <a:r>
              <a:rPr lang="en-US" sz="2400" dirty="0" smtClean="0">
                <a:solidFill>
                  <a:schemeClr val="bg1"/>
                </a:solidFill>
                <a:latin typeface="Helvetica" charset="0"/>
                <a:ea typeface="Helvetica" charset="0"/>
                <a:cs typeface="Helvetica" charset="0"/>
              </a:rPr>
              <a:t>Methods can be chained together:</a:t>
            </a:r>
            <a:endParaRPr lang="en-US" sz="1800" i="1" dirty="0" smtClean="0">
              <a:solidFill>
                <a:schemeClr val="accent1"/>
              </a:solidFill>
              <a:latin typeface="Courier New" charset="0"/>
              <a:ea typeface="Courier New" charset="0"/>
              <a:cs typeface="Courier New" charset="0"/>
            </a:endParaRPr>
          </a:p>
          <a:p>
            <a:pPr marL="0" indent="0">
              <a:buNone/>
            </a:pPr>
            <a:endParaRPr lang="en-US" sz="1800" i="1" dirty="0" smtClean="0">
              <a:solidFill>
                <a:schemeClr val="accent1"/>
              </a:solidFill>
              <a:latin typeface="Courier New" charset="0"/>
              <a:ea typeface="Courier New" charset="0"/>
              <a:cs typeface="Courier New" charset="0"/>
            </a:endParaRPr>
          </a:p>
          <a:p>
            <a:pPr marL="0" indent="0">
              <a:buNone/>
            </a:pPr>
            <a:r>
              <a:rPr lang="en-US" sz="1800" dirty="0">
                <a:solidFill>
                  <a:schemeClr val="accent1"/>
                </a:solidFill>
                <a:latin typeface="Courier New" charset="0"/>
                <a:ea typeface="Courier New" charset="0"/>
                <a:cs typeface="Courier New" charset="0"/>
              </a:rPr>
              <a:t>animals-</a:t>
            </a:r>
            <a:r>
              <a:rPr lang="en-US" sz="1800" dirty="0" err="1">
                <a:solidFill>
                  <a:schemeClr val="accent1"/>
                </a:solidFill>
                <a:latin typeface="Courier New" charset="0"/>
                <a:ea typeface="Courier New" charset="0"/>
                <a:cs typeface="Courier New" charset="0"/>
              </a:rPr>
              <a:t>table</a:t>
            </a:r>
            <a:r>
              <a:rPr lang="en-US" sz="1800" b="1" dirty="0" err="1">
                <a:solidFill>
                  <a:schemeClr val="accent1"/>
                </a:solidFill>
                <a:latin typeface="Courier New" charset="0"/>
                <a:ea typeface="Courier New" charset="0"/>
                <a:cs typeface="Courier New" charset="0"/>
              </a:rPr>
              <a:t>.build</a:t>
            </a:r>
            <a:r>
              <a:rPr lang="en-US" sz="1800" b="1" dirty="0">
                <a:solidFill>
                  <a:schemeClr val="accent1"/>
                </a:solidFill>
                <a:latin typeface="Courier New" charset="0"/>
                <a:ea typeface="Courier New" charset="0"/>
                <a:cs typeface="Courier New" charset="0"/>
              </a:rPr>
              <a:t>-column</a:t>
            </a:r>
            <a:r>
              <a:rPr lang="en-US" sz="1800" dirty="0">
                <a:solidFill>
                  <a:schemeClr val="accent1"/>
                </a:solidFill>
                <a:latin typeface="Courier New" charset="0"/>
                <a:ea typeface="Courier New" charset="0"/>
                <a:cs typeface="Courier New" charset="0"/>
              </a:rPr>
              <a:t>(“year”, birth-year</a:t>
            </a:r>
            <a:r>
              <a:rPr lang="en-US" sz="1800" dirty="0" smtClean="0">
                <a:solidFill>
                  <a:schemeClr val="accent1"/>
                </a:solidFill>
                <a:latin typeface="Courier New" charset="0"/>
                <a:ea typeface="Courier New" charset="0"/>
                <a:cs typeface="Courier New" charset="0"/>
              </a:rPr>
              <a:t>)</a:t>
            </a:r>
            <a:r>
              <a:rPr lang="en-US" sz="1800" b="1" dirty="0" smtClean="0">
                <a:solidFill>
                  <a:schemeClr val="accent1"/>
                </a:solidFill>
                <a:latin typeface="Courier New" charset="0"/>
                <a:ea typeface="Courier New" charset="0"/>
                <a:cs typeface="Courier New" charset="0"/>
              </a:rPr>
              <a:t>.filter</a:t>
            </a:r>
            <a:r>
              <a:rPr lang="en-US" sz="1800" dirty="0" smtClean="0">
                <a:solidFill>
                  <a:schemeClr val="accent1"/>
                </a:solidFill>
                <a:latin typeface="Courier New" charset="0"/>
                <a:ea typeface="Courier New" charset="0"/>
                <a:cs typeface="Courier New" charset="0"/>
              </a:rPr>
              <a:t>(is-fixed)</a:t>
            </a:r>
            <a:r>
              <a:rPr lang="en-US" sz="1800" b="1" dirty="0" smtClean="0">
                <a:solidFill>
                  <a:schemeClr val="accent1"/>
                </a:solidFill>
                <a:latin typeface="Courier New" charset="0"/>
                <a:ea typeface="Courier New" charset="0"/>
                <a:cs typeface="Courier New" charset="0"/>
              </a:rPr>
              <a:t>.</a:t>
            </a:r>
            <a:r>
              <a:rPr lang="en-US" sz="1800" b="1" dirty="0">
                <a:solidFill>
                  <a:schemeClr val="accent1"/>
                </a:solidFill>
                <a:latin typeface="Courier New" charset="0"/>
                <a:ea typeface="Courier New" charset="0"/>
                <a:cs typeface="Courier New" charset="0"/>
              </a:rPr>
              <a:t>order-by</a:t>
            </a:r>
            <a:r>
              <a:rPr lang="en-US" sz="1800" dirty="0">
                <a:solidFill>
                  <a:schemeClr val="accent1"/>
                </a:solidFill>
                <a:latin typeface="Courier New" charset="0"/>
                <a:ea typeface="Courier New" charset="0"/>
                <a:cs typeface="Courier New" charset="0"/>
              </a:rPr>
              <a:t>("species", true</a:t>
            </a:r>
            <a:r>
              <a:rPr lang="en-US" sz="1800" dirty="0" smtClean="0">
                <a:solidFill>
                  <a:schemeClr val="accent1"/>
                </a:solidFill>
                <a:latin typeface="Courier New" charset="0"/>
                <a:ea typeface="Courier New" charset="0"/>
                <a:cs typeface="Courier New" charset="0"/>
              </a:rPr>
              <a:t>)</a:t>
            </a:r>
          </a:p>
          <a:p>
            <a:pPr marL="0" indent="0">
              <a:buNone/>
            </a:pPr>
            <a:endParaRPr lang="en-US" sz="1800" dirty="0">
              <a:solidFill>
                <a:schemeClr val="accent1"/>
              </a:solidFill>
              <a:latin typeface="Courier New" charset="0"/>
              <a:ea typeface="Courier New" charset="0"/>
              <a:cs typeface="Courier New" charset="0"/>
            </a:endParaRPr>
          </a:p>
          <a:p>
            <a:pPr marL="0" indent="0">
              <a:spcBef>
                <a:spcPts val="0"/>
              </a:spcBef>
              <a:buNone/>
            </a:pPr>
            <a:r>
              <a:rPr lang="en-US" sz="1800" dirty="0" smtClean="0">
                <a:solidFill>
                  <a:schemeClr val="accent1"/>
                </a:solidFill>
                <a:latin typeface="Courier New" charset="0"/>
                <a:ea typeface="Courier New" charset="0"/>
                <a:cs typeface="Courier New" charset="0"/>
              </a:rPr>
              <a:t>animals-table</a:t>
            </a:r>
          </a:p>
          <a:p>
            <a:pPr marL="0" indent="0">
              <a:spcBef>
                <a:spcPts val="0"/>
              </a:spcBef>
              <a:buNone/>
            </a:pPr>
            <a:r>
              <a:rPr lang="en-US" sz="1800" b="1" dirty="0">
                <a:solidFill>
                  <a:schemeClr val="accent1"/>
                </a:solidFill>
                <a:latin typeface="Courier New" charset="0"/>
                <a:ea typeface="Courier New" charset="0"/>
                <a:cs typeface="Courier New" charset="0"/>
              </a:rPr>
              <a:t> </a:t>
            </a:r>
            <a:r>
              <a:rPr lang="en-US" sz="1800" b="1" dirty="0" smtClean="0">
                <a:solidFill>
                  <a:schemeClr val="accent1"/>
                </a:solidFill>
                <a:latin typeface="Courier New" charset="0"/>
                <a:ea typeface="Courier New" charset="0"/>
                <a:cs typeface="Courier New" charset="0"/>
              </a:rPr>
              <a:t> .</a:t>
            </a:r>
            <a:r>
              <a:rPr lang="en-US" sz="1800" b="1" dirty="0">
                <a:solidFill>
                  <a:schemeClr val="accent1"/>
                </a:solidFill>
                <a:latin typeface="Courier New" charset="0"/>
                <a:ea typeface="Courier New" charset="0"/>
                <a:cs typeface="Courier New" charset="0"/>
              </a:rPr>
              <a:t>build-column</a:t>
            </a:r>
            <a:r>
              <a:rPr lang="en-US" sz="1800" dirty="0">
                <a:solidFill>
                  <a:schemeClr val="accent1"/>
                </a:solidFill>
                <a:latin typeface="Courier New" charset="0"/>
                <a:ea typeface="Courier New" charset="0"/>
                <a:cs typeface="Courier New" charset="0"/>
              </a:rPr>
              <a:t>(“year”, birth-year</a:t>
            </a:r>
            <a:r>
              <a:rPr lang="en-US" sz="1800" dirty="0" smtClean="0">
                <a:solidFill>
                  <a:schemeClr val="accent1"/>
                </a:solidFill>
                <a:latin typeface="Courier New" charset="0"/>
                <a:ea typeface="Courier New" charset="0"/>
                <a:cs typeface="Courier New" charset="0"/>
              </a:rPr>
              <a:t>)</a:t>
            </a:r>
          </a:p>
          <a:p>
            <a:pPr marL="0" indent="0">
              <a:spcBef>
                <a:spcPts val="0"/>
              </a:spcBef>
              <a:buNone/>
            </a:pPr>
            <a:r>
              <a:rPr lang="en-US" sz="1800" b="1" dirty="0">
                <a:solidFill>
                  <a:schemeClr val="accent1"/>
                </a:solidFill>
                <a:latin typeface="Courier New" charset="0"/>
                <a:ea typeface="Courier New" charset="0"/>
                <a:cs typeface="Courier New" charset="0"/>
              </a:rPr>
              <a:t> </a:t>
            </a:r>
            <a:r>
              <a:rPr lang="en-US" sz="1800" b="1" dirty="0" smtClean="0">
                <a:solidFill>
                  <a:schemeClr val="accent1"/>
                </a:solidFill>
                <a:latin typeface="Courier New" charset="0"/>
                <a:ea typeface="Courier New" charset="0"/>
                <a:cs typeface="Courier New" charset="0"/>
              </a:rPr>
              <a:t> .</a:t>
            </a:r>
            <a:r>
              <a:rPr lang="en-US" sz="1800" b="1" dirty="0">
                <a:solidFill>
                  <a:schemeClr val="accent1"/>
                </a:solidFill>
                <a:latin typeface="Courier New" charset="0"/>
                <a:ea typeface="Courier New" charset="0"/>
                <a:cs typeface="Courier New" charset="0"/>
              </a:rPr>
              <a:t>filter</a:t>
            </a:r>
            <a:r>
              <a:rPr lang="en-US" sz="1800" dirty="0">
                <a:solidFill>
                  <a:schemeClr val="accent1"/>
                </a:solidFill>
                <a:latin typeface="Courier New" charset="0"/>
                <a:ea typeface="Courier New" charset="0"/>
                <a:cs typeface="Courier New" charset="0"/>
              </a:rPr>
              <a:t>(is-fixed</a:t>
            </a:r>
            <a:r>
              <a:rPr lang="en-US" sz="1800" dirty="0" smtClean="0">
                <a:solidFill>
                  <a:schemeClr val="accent1"/>
                </a:solidFill>
                <a:latin typeface="Courier New" charset="0"/>
                <a:ea typeface="Courier New" charset="0"/>
                <a:cs typeface="Courier New" charset="0"/>
              </a:rPr>
              <a:t>)</a:t>
            </a:r>
          </a:p>
          <a:p>
            <a:pPr marL="0" indent="0">
              <a:spcBef>
                <a:spcPts val="0"/>
              </a:spcBef>
              <a:buNone/>
            </a:pPr>
            <a:r>
              <a:rPr lang="en-US" sz="1800" b="1" dirty="0">
                <a:solidFill>
                  <a:schemeClr val="accent1"/>
                </a:solidFill>
                <a:latin typeface="Courier New" charset="0"/>
                <a:ea typeface="Courier New" charset="0"/>
                <a:cs typeface="Courier New" charset="0"/>
              </a:rPr>
              <a:t> </a:t>
            </a:r>
            <a:r>
              <a:rPr lang="en-US" sz="1800" b="1" dirty="0" smtClean="0">
                <a:solidFill>
                  <a:schemeClr val="accent1"/>
                </a:solidFill>
                <a:latin typeface="Courier New" charset="0"/>
                <a:ea typeface="Courier New" charset="0"/>
                <a:cs typeface="Courier New" charset="0"/>
              </a:rPr>
              <a:t> .</a:t>
            </a:r>
            <a:r>
              <a:rPr lang="en-US" sz="1800" b="1" dirty="0">
                <a:solidFill>
                  <a:schemeClr val="accent1"/>
                </a:solidFill>
                <a:latin typeface="Courier New" charset="0"/>
                <a:ea typeface="Courier New" charset="0"/>
                <a:cs typeface="Courier New" charset="0"/>
              </a:rPr>
              <a:t>order-by</a:t>
            </a:r>
            <a:r>
              <a:rPr lang="en-US" sz="1800" dirty="0">
                <a:solidFill>
                  <a:schemeClr val="accent1"/>
                </a:solidFill>
                <a:latin typeface="Courier New" charset="0"/>
                <a:ea typeface="Courier New" charset="0"/>
                <a:cs typeface="Courier New" charset="0"/>
              </a:rPr>
              <a:t>("species", true)</a:t>
            </a:r>
          </a:p>
          <a:p>
            <a:pPr marL="0" indent="0">
              <a:buNone/>
            </a:pPr>
            <a:endParaRPr lang="en-US" sz="1800" dirty="0">
              <a:solidFill>
                <a:schemeClr val="accent1"/>
              </a:solidFill>
              <a:latin typeface="Courier New" charset="0"/>
              <a:ea typeface="Courier New" charset="0"/>
              <a:cs typeface="Courier New" charset="0"/>
            </a:endParaRPr>
          </a:p>
          <a:p>
            <a:pPr marL="0" indent="0">
              <a:buNone/>
            </a:pPr>
            <a:endParaRPr lang="en-US" sz="1800" i="1" dirty="0" smtClean="0">
              <a:solidFill>
                <a:schemeClr val="accent1"/>
              </a:solidFill>
              <a:latin typeface="Courier New" charset="0"/>
              <a:ea typeface="Courier New" charset="0"/>
              <a:cs typeface="Courier New" charset="0"/>
            </a:endParaRPr>
          </a:p>
          <a:p>
            <a:pPr marL="0" indent="0" algn="ctr">
              <a:buNone/>
            </a:pPr>
            <a:r>
              <a:rPr lang="en-US" sz="2400" b="1" dirty="0" smtClean="0">
                <a:solidFill>
                  <a:schemeClr val="bg1"/>
                </a:solidFill>
                <a:latin typeface="Helvetica" charset="0"/>
                <a:ea typeface="Helvetica" charset="0"/>
                <a:cs typeface="Helvetica" charset="0"/>
              </a:rPr>
              <a:t>Practice in the Interactions Area!</a:t>
            </a:r>
          </a:p>
          <a:p>
            <a:pPr marL="0" indent="0" algn="ctr">
              <a:buNone/>
            </a:pPr>
            <a:r>
              <a:rPr lang="en-US" sz="2400" b="1" dirty="0" smtClean="0">
                <a:solidFill>
                  <a:schemeClr val="bg1"/>
                </a:solidFill>
                <a:latin typeface="Helvetica" charset="0"/>
                <a:ea typeface="Helvetica" charset="0"/>
                <a:cs typeface="Helvetica" charset="0"/>
              </a:rPr>
              <a:t>Turn to Page 18</a:t>
            </a:r>
            <a:r>
              <a:rPr lang="mr-IN" sz="2400" b="1" dirty="0" smtClean="0">
                <a:solidFill>
                  <a:schemeClr val="bg1"/>
                </a:solidFill>
                <a:latin typeface="Helvetica" charset="0"/>
                <a:ea typeface="Helvetica" charset="0"/>
                <a:cs typeface="Helvetica" charset="0"/>
              </a:rPr>
              <a:t>…</a:t>
            </a:r>
            <a:endParaRPr lang="en-US" sz="2400" b="1" dirty="0" smtClean="0">
              <a:solidFill>
                <a:schemeClr val="bg1"/>
              </a:solidFill>
              <a:latin typeface="Helvetica" charset="0"/>
              <a:ea typeface="Helvetica" charset="0"/>
              <a:cs typeface="Helvetica" charset="0"/>
            </a:endParaRPr>
          </a:p>
        </p:txBody>
      </p:sp>
      <p:sp>
        <p:nvSpPr>
          <p:cNvPr id="4" name="Footer Placeholder 3">
            <a:extLst>
              <a:ext uri="{FF2B5EF4-FFF2-40B4-BE49-F238E27FC236}">
                <a16:creationId xmlns="" xmlns:a16="http://schemas.microsoft.com/office/drawing/2014/main" id="{3B0EEE7B-3309-4203-A853-F63DC95DCAB7}"/>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5846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Plans</a:t>
            </a:r>
            <a:endParaRPr lang="en-US" dirty="0"/>
          </a:p>
        </p:txBody>
      </p:sp>
      <p:pic>
        <p:nvPicPr>
          <p:cNvPr id="6" name="Picture 5"/>
          <p:cNvPicPr>
            <a:picLocks noChangeAspect="1"/>
          </p:cNvPicPr>
          <p:nvPr/>
        </p:nvPicPr>
        <p:blipFill>
          <a:blip r:embed="rId3"/>
          <a:stretch>
            <a:fillRect/>
          </a:stretch>
        </p:blipFill>
        <p:spPr>
          <a:xfrm>
            <a:off x="2057400" y="914400"/>
            <a:ext cx="7066005" cy="6002723"/>
          </a:xfrm>
          <a:prstGeom prst="rect">
            <a:avLst/>
          </a:prstGeom>
        </p:spPr>
      </p:pic>
      <p:sp>
        <p:nvSpPr>
          <p:cNvPr id="53" name="TextBox 52"/>
          <p:cNvSpPr txBox="1"/>
          <p:nvPr/>
        </p:nvSpPr>
        <p:spPr>
          <a:xfrm>
            <a:off x="2273451" y="1047664"/>
            <a:ext cx="1826141" cy="323165"/>
          </a:xfrm>
          <a:prstGeom prst="rect">
            <a:avLst/>
          </a:prstGeom>
          <a:noFill/>
        </p:spPr>
        <p:txBody>
          <a:bodyPr wrap="none" rtlCol="0">
            <a:spAutoFit/>
          </a:bodyPr>
          <a:lstStyle/>
          <a:p>
            <a:r>
              <a:rPr lang="en-US" sz="1500" b="1" spc="-100" dirty="0">
                <a:solidFill>
                  <a:schemeClr val="bg1"/>
                </a:solidFill>
                <a:latin typeface="Courier New" charset="0"/>
                <a:ea typeface="Courier New" charset="0"/>
                <a:cs typeface="Courier New" charset="0"/>
              </a:rPr>
              <a:t>g</a:t>
            </a:r>
            <a:r>
              <a:rPr lang="en-US" sz="1500" b="1" spc="-100" dirty="0" smtClean="0">
                <a:solidFill>
                  <a:schemeClr val="bg1"/>
                </a:solidFill>
                <a:latin typeface="Courier New" charset="0"/>
                <a:ea typeface="Courier New" charset="0"/>
                <a:cs typeface="Courier New" charset="0"/>
              </a:rPr>
              <a:t>et-kittens-tags</a:t>
            </a:r>
            <a:endParaRPr lang="en-US" sz="1500" b="1" spc="-100" dirty="0">
              <a:solidFill>
                <a:schemeClr val="bg1"/>
              </a:solidFill>
              <a:latin typeface="Courier New" charset="0"/>
              <a:ea typeface="Courier New" charset="0"/>
              <a:cs typeface="Courier New" charset="0"/>
            </a:endParaRPr>
          </a:p>
        </p:txBody>
      </p:sp>
      <p:sp>
        <p:nvSpPr>
          <p:cNvPr id="54" name="TextBox 53"/>
          <p:cNvSpPr txBox="1"/>
          <p:nvPr/>
        </p:nvSpPr>
        <p:spPr>
          <a:xfrm>
            <a:off x="4572000" y="1051782"/>
            <a:ext cx="2413860" cy="323165"/>
          </a:xfrm>
          <a:prstGeom prst="rect">
            <a:avLst/>
          </a:prstGeom>
          <a:noFill/>
        </p:spPr>
        <p:txBody>
          <a:bodyPr wrap="square" rtlCol="0">
            <a:spAutoFit/>
          </a:bodyPr>
          <a:lstStyle/>
          <a:p>
            <a:pPr algn="ctr"/>
            <a:r>
              <a:rPr lang="en-US" sz="1500" b="1" spc="-100" dirty="0" smtClean="0">
                <a:solidFill>
                  <a:schemeClr val="bg1"/>
                </a:solidFill>
                <a:latin typeface="Courier New" charset="0"/>
                <a:ea typeface="Courier New" charset="0"/>
                <a:cs typeface="Courier New" charset="0"/>
              </a:rPr>
              <a:t>(animals :: Table)</a:t>
            </a:r>
            <a:endParaRPr lang="en-US" sz="1500" b="1" spc="-100" dirty="0">
              <a:solidFill>
                <a:schemeClr val="bg1"/>
              </a:solidFill>
              <a:latin typeface="Courier New" charset="0"/>
              <a:ea typeface="Courier New" charset="0"/>
              <a:cs typeface="Courier New" charset="0"/>
            </a:endParaRPr>
          </a:p>
        </p:txBody>
      </p:sp>
      <p:sp>
        <p:nvSpPr>
          <p:cNvPr id="55" name="TextBox 54"/>
          <p:cNvSpPr txBox="1"/>
          <p:nvPr/>
        </p:nvSpPr>
        <p:spPr>
          <a:xfrm>
            <a:off x="7431495" y="1047664"/>
            <a:ext cx="1531838" cy="323165"/>
          </a:xfrm>
          <a:prstGeom prst="rect">
            <a:avLst/>
          </a:prstGeom>
          <a:noFill/>
        </p:spPr>
        <p:txBody>
          <a:bodyPr wrap="square" rtlCol="0">
            <a:spAutoFit/>
          </a:bodyPr>
          <a:lstStyle/>
          <a:p>
            <a:pPr algn="ctr"/>
            <a:r>
              <a:rPr lang="en-US" sz="1500" b="1" spc="-100" dirty="0" smtClean="0">
                <a:solidFill>
                  <a:schemeClr val="bg1"/>
                </a:solidFill>
                <a:latin typeface="Courier New" charset="0"/>
                <a:ea typeface="Courier New" charset="0"/>
                <a:cs typeface="Courier New" charset="0"/>
              </a:rPr>
              <a:t>Table</a:t>
            </a:r>
            <a:endParaRPr lang="en-US" sz="1500" b="1" spc="-100" dirty="0">
              <a:solidFill>
                <a:schemeClr val="bg1"/>
              </a:solidFill>
              <a:latin typeface="Courier New" charset="0"/>
              <a:ea typeface="Courier New" charset="0"/>
              <a:cs typeface="Courier New" charset="0"/>
            </a:endParaRPr>
          </a:p>
        </p:txBody>
      </p:sp>
      <p:sp>
        <p:nvSpPr>
          <p:cNvPr id="56" name="TextBox 55"/>
          <p:cNvSpPr txBox="1"/>
          <p:nvPr/>
        </p:nvSpPr>
        <p:spPr>
          <a:xfrm>
            <a:off x="2273451" y="1412032"/>
            <a:ext cx="6689882" cy="323165"/>
          </a:xfrm>
          <a:prstGeom prst="rect">
            <a:avLst/>
          </a:prstGeom>
          <a:noFill/>
        </p:spPr>
        <p:txBody>
          <a:bodyPr wrap="square" rtlCol="0">
            <a:spAutoFit/>
          </a:bodyPr>
          <a:lstStyle/>
          <a:p>
            <a:r>
              <a:rPr lang="en-US" sz="1500" b="1" spc="-100" dirty="0" smtClean="0">
                <a:solidFill>
                  <a:schemeClr val="bg1"/>
                </a:solidFill>
                <a:latin typeface="Courier New" charset="0"/>
                <a:ea typeface="Courier New" charset="0"/>
                <a:cs typeface="Courier New" charset="0"/>
              </a:rPr>
              <a:t>produce a table of kittens, with nametags, sorted by age</a:t>
            </a:r>
            <a:endParaRPr lang="en-US" sz="1500" b="1" spc="-100" dirty="0">
              <a:solidFill>
                <a:schemeClr val="bg1"/>
              </a:solidFill>
              <a:latin typeface="Courier New" charset="0"/>
              <a:ea typeface="Courier New" charset="0"/>
              <a:cs typeface="Courier New" charset="0"/>
            </a:endParaRPr>
          </a:p>
        </p:txBody>
      </p:sp>
      <p:graphicFrame>
        <p:nvGraphicFramePr>
          <p:cNvPr id="57" name="Table 56"/>
          <p:cNvGraphicFramePr>
            <a:graphicFrameLocks noGrp="1"/>
          </p:cNvGraphicFramePr>
          <p:nvPr>
            <p:extLst>
              <p:ext uri="{D42A27DB-BD31-4B8C-83A1-F6EECF244321}">
                <p14:modId xmlns:p14="http://schemas.microsoft.com/office/powerpoint/2010/main" val="123380754"/>
              </p:ext>
            </p:extLst>
          </p:nvPr>
        </p:nvGraphicFramePr>
        <p:xfrm>
          <a:off x="2057400" y="2812003"/>
          <a:ext cx="3111845" cy="1440180"/>
        </p:xfrm>
        <a:graphic>
          <a:graphicData uri="http://schemas.openxmlformats.org/drawingml/2006/table">
            <a:tbl>
              <a:tblPr firstRow="1" firstCol="1" bandRow="1">
                <a:tableStyleId>{2D5ABB26-0587-4C30-8999-92F81FD0307C}</a:tableStyleId>
              </a:tblPr>
              <a:tblGrid>
                <a:gridCol w="612235"/>
                <a:gridCol w="549290"/>
                <a:gridCol w="325053"/>
                <a:gridCol w="390064"/>
                <a:gridCol w="325053"/>
                <a:gridCol w="455075"/>
                <a:gridCol w="455075"/>
              </a:tblGrid>
              <a:tr h="137160">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name</a:t>
                      </a:r>
                    </a:p>
                  </a:txBody>
                  <a:tcPr marL="28575" marR="28575" marT="0" marB="0" anchor="b"/>
                </a:tc>
                <a:tc>
                  <a:txBody>
                    <a:bodyPr/>
                    <a:lstStyle/>
                    <a:p>
                      <a:pPr marL="0" marR="0" algn="ctr">
                        <a:lnSpc>
                          <a:spcPct val="200000"/>
                        </a:lnSpc>
                        <a:spcBef>
                          <a:spcPts val="0"/>
                        </a:spcBef>
                        <a:spcAft>
                          <a:spcPts val="0"/>
                        </a:spcAft>
                      </a:pPr>
                      <a:r>
                        <a:rPr lang="en-US" sz="900" b="1" spc="-50" baseline="0">
                          <a:solidFill>
                            <a:sysClr val="windowText" lastClr="000000"/>
                          </a:solidFill>
                          <a:effectLst/>
                          <a:latin typeface="Courier New" charset="0"/>
                          <a:ea typeface="Courier New" charset="0"/>
                          <a:cs typeface="Courier New" charset="0"/>
                        </a:rPr>
                        <a:t>species</a:t>
                      </a:r>
                    </a:p>
                  </a:txBody>
                  <a:tcPr marL="28575" marR="28575" marT="0" marB="0" anchor="b"/>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age</a:t>
                      </a:r>
                    </a:p>
                  </a:txBody>
                  <a:tcPr marL="28575" marR="28575" marT="0" marB="0" anchor="b"/>
                </a:tc>
                <a:tc>
                  <a:txBody>
                    <a:bodyPr/>
                    <a:lstStyle/>
                    <a:p>
                      <a:pPr marL="0" marR="0" algn="ctr">
                        <a:lnSpc>
                          <a:spcPct val="200000"/>
                        </a:lnSpc>
                        <a:spcBef>
                          <a:spcPts val="0"/>
                        </a:spcBef>
                        <a:spcAft>
                          <a:spcPts val="0"/>
                        </a:spcAft>
                      </a:pPr>
                      <a:r>
                        <a:rPr lang="en-US" sz="900" b="1" spc="-50" baseline="0">
                          <a:solidFill>
                            <a:sysClr val="windowText" lastClr="000000"/>
                          </a:solidFill>
                          <a:effectLst/>
                          <a:latin typeface="Courier New" charset="0"/>
                          <a:ea typeface="Courier New" charset="0"/>
                          <a:cs typeface="Courier New" charset="0"/>
                        </a:rPr>
                        <a:t>fixed</a:t>
                      </a:r>
                    </a:p>
                  </a:txBody>
                  <a:tcPr marL="28575" marR="28575" marT="0" marB="0" anchor="b"/>
                </a:tc>
                <a:tc>
                  <a:txBody>
                    <a:bodyPr/>
                    <a:lstStyle/>
                    <a:p>
                      <a:pPr marL="0" marR="0" algn="ctr">
                        <a:lnSpc>
                          <a:spcPct val="200000"/>
                        </a:lnSpc>
                        <a:spcBef>
                          <a:spcPts val="0"/>
                        </a:spcBef>
                        <a:spcAft>
                          <a:spcPts val="0"/>
                        </a:spcAft>
                      </a:pPr>
                      <a:r>
                        <a:rPr lang="en-US" sz="900" b="1" spc="-50" baseline="0">
                          <a:solidFill>
                            <a:sysClr val="windowText" lastClr="000000"/>
                          </a:solidFill>
                          <a:effectLst/>
                          <a:latin typeface="Courier New" charset="0"/>
                          <a:ea typeface="Courier New" charset="0"/>
                          <a:cs typeface="Courier New" charset="0"/>
                        </a:rPr>
                        <a:t>legs</a:t>
                      </a:r>
                    </a:p>
                  </a:txBody>
                  <a:tcPr marL="28575" marR="28575" marT="0" marB="0" anchor="b"/>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weight</a:t>
                      </a:r>
                    </a:p>
                  </a:txBody>
                  <a:tcPr marL="28575" marR="28575" marT="0" marB="0" anchor="b"/>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adopt</a:t>
                      </a:r>
                    </a:p>
                  </a:txBody>
                  <a:tcPr marL="0" marR="0" marT="0" marB="0"/>
                </a:tc>
              </a:tr>
              <a:tr h="137160">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Sasha</a:t>
                      </a:r>
                    </a:p>
                  </a:txBody>
                  <a:tcPr marL="28575" marR="28575" marT="0" marB="0"/>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cat</a:t>
                      </a:r>
                    </a:p>
                  </a:txBody>
                  <a:tcPr marL="28575" marR="28575" marT="0" marB="0"/>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1</a:t>
                      </a:r>
                    </a:p>
                  </a:txBody>
                  <a:tcPr marL="28575" marR="28575" marT="0" marB="0"/>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FALSE</a:t>
                      </a:r>
                    </a:p>
                  </a:txBody>
                  <a:tcPr marL="28575" marR="28575" marT="0" marB="0"/>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4</a:t>
                      </a:r>
                    </a:p>
                  </a:txBody>
                  <a:tcPr marL="28575" marR="28575" marT="0" marB="0"/>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6.5</a:t>
                      </a:r>
                    </a:p>
                  </a:txBody>
                  <a:tcPr marL="28575" marR="28575" marT="0" marB="0"/>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4</a:t>
                      </a:r>
                    </a:p>
                  </a:txBody>
                  <a:tcPr marL="0" marR="0" marT="0" marB="0"/>
                </a:tc>
              </a:tr>
              <a:tr h="137160">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Toggle</a:t>
                      </a:r>
                    </a:p>
                  </a:txBody>
                  <a:tcPr marL="28575" marR="28575" marT="0" marB="0" anchor="b"/>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dog</a:t>
                      </a:r>
                    </a:p>
                  </a:txBody>
                  <a:tcPr marL="28575" marR="28575" marT="0" marB="0" anchor="b"/>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3</a:t>
                      </a:r>
                    </a:p>
                  </a:txBody>
                  <a:tcPr marL="28575" marR="28575" marT="0" marB="0" anchor="b"/>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TRUE</a:t>
                      </a:r>
                    </a:p>
                  </a:txBody>
                  <a:tcPr marL="28575" marR="28575" marT="0" marB="0" anchor="b"/>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4</a:t>
                      </a:r>
                    </a:p>
                  </a:txBody>
                  <a:tcPr marL="28575" marR="28575" marT="0" marB="0" anchor="b"/>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48</a:t>
                      </a:r>
                    </a:p>
                  </a:txBody>
                  <a:tcPr marL="28575" marR="28575" marT="0" marB="0" anchor="b"/>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3</a:t>
                      </a:r>
                    </a:p>
                  </a:txBody>
                  <a:tcPr marL="0" marR="0" marT="0" marB="0" anchor="b"/>
                </a:tc>
              </a:tr>
              <a:tr h="137160">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Buddy</a:t>
                      </a:r>
                    </a:p>
                  </a:txBody>
                  <a:tcPr marL="28575" marR="28575" marT="0" marB="0" anchor="b"/>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lizard</a:t>
                      </a:r>
                    </a:p>
                  </a:txBody>
                  <a:tcPr marL="28575" marR="28575" marT="0" marB="0" anchor="b"/>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2</a:t>
                      </a:r>
                    </a:p>
                  </a:txBody>
                  <a:tcPr marL="28575" marR="28575" marT="0" marB="0" anchor="b"/>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FALSE</a:t>
                      </a:r>
                    </a:p>
                  </a:txBody>
                  <a:tcPr marL="28575" marR="28575" marT="0" marB="0" anchor="b"/>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4</a:t>
                      </a:r>
                    </a:p>
                  </a:txBody>
                  <a:tcPr marL="28575" marR="28575" marT="0" marB="0" anchor="b"/>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0.3</a:t>
                      </a:r>
                    </a:p>
                  </a:txBody>
                  <a:tcPr marL="28575" marR="28575" marT="0" marB="0" anchor="b"/>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12</a:t>
                      </a:r>
                    </a:p>
                  </a:txBody>
                  <a:tcPr marL="0" marR="0" marT="0" marB="0" anchor="b"/>
                </a:tc>
              </a:tr>
              <a:tr h="137160">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Wade</a:t>
                      </a:r>
                    </a:p>
                  </a:txBody>
                  <a:tcPr marL="28575" marR="28575" marT="0" marB="0" anchor="b"/>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cat</a:t>
                      </a:r>
                    </a:p>
                  </a:txBody>
                  <a:tcPr marL="28575" marR="28575" marT="0" marB="0" anchor="b"/>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1</a:t>
                      </a:r>
                    </a:p>
                  </a:txBody>
                  <a:tcPr marL="28575" marR="28575" marT="0" marB="0" anchor="b"/>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FALSE</a:t>
                      </a:r>
                    </a:p>
                  </a:txBody>
                  <a:tcPr marL="28575" marR="28575" marT="0" marB="0" anchor="b"/>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4</a:t>
                      </a:r>
                    </a:p>
                  </a:txBody>
                  <a:tcPr marL="28575" marR="28575" marT="0" marB="0" anchor="b"/>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3.2</a:t>
                      </a:r>
                    </a:p>
                  </a:txBody>
                  <a:tcPr marL="28575" marR="28575" marT="0" marB="0" anchor="b"/>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4</a:t>
                      </a:r>
                    </a:p>
                  </a:txBody>
                  <a:tcPr marL="0" marR="0" marT="0" marB="0" anchor="b"/>
                </a:tc>
              </a:tr>
              <a:tr h="137160">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Mittens</a:t>
                      </a:r>
                    </a:p>
                  </a:txBody>
                  <a:tcPr marL="28575" marR="28575" marT="0" marB="0"/>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cat</a:t>
                      </a:r>
                    </a:p>
                  </a:txBody>
                  <a:tcPr marL="28575" marR="28575" marT="0" marB="0"/>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2</a:t>
                      </a:r>
                    </a:p>
                  </a:txBody>
                  <a:tcPr marL="28575" marR="28575" marT="0" marB="0"/>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TRUE</a:t>
                      </a:r>
                    </a:p>
                  </a:txBody>
                  <a:tcPr marL="28575" marR="28575" marT="0" marB="0"/>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4</a:t>
                      </a:r>
                    </a:p>
                  </a:txBody>
                  <a:tcPr marL="28575" marR="28575" marT="0" marB="0"/>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7.4</a:t>
                      </a:r>
                    </a:p>
                  </a:txBody>
                  <a:tcPr marL="28575" marR="28575" marT="0" marB="0"/>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5</a:t>
                      </a:r>
                    </a:p>
                  </a:txBody>
                  <a:tcPr marL="0" marR="0" marT="0" marB="0"/>
                </a:tc>
              </a:tr>
            </a:tbl>
          </a:graphicData>
        </a:graphic>
      </p:graphicFrame>
      <p:sp>
        <p:nvSpPr>
          <p:cNvPr id="58" name="TextBox 57"/>
          <p:cNvSpPr txBox="1"/>
          <p:nvPr/>
        </p:nvSpPr>
        <p:spPr>
          <a:xfrm>
            <a:off x="2273450" y="2481218"/>
            <a:ext cx="2831949"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a</a:t>
            </a:r>
            <a:r>
              <a:rPr lang="en-US" sz="1500" b="1" spc="-100" dirty="0" smtClean="0">
                <a:solidFill>
                  <a:schemeClr val="bg1"/>
                </a:solidFill>
                <a:latin typeface="Courier New" charset="0"/>
                <a:ea typeface="Courier New" charset="0"/>
                <a:cs typeface="Courier New" charset="0"/>
              </a:rPr>
              <a:t>nimals-table</a:t>
            </a:r>
            <a:endParaRPr lang="en-US" sz="1500" b="1" spc="-100" dirty="0">
              <a:solidFill>
                <a:schemeClr val="bg1"/>
              </a:solidFill>
              <a:latin typeface="Courier New" charset="0"/>
              <a:ea typeface="Courier New" charset="0"/>
              <a:cs typeface="Courier New" charset="0"/>
            </a:endParaRPr>
          </a:p>
        </p:txBody>
      </p:sp>
      <p:sp>
        <p:nvSpPr>
          <p:cNvPr id="59" name="TextBox 58"/>
          <p:cNvSpPr txBox="1"/>
          <p:nvPr/>
        </p:nvSpPr>
        <p:spPr>
          <a:xfrm>
            <a:off x="5854699" y="2481217"/>
            <a:ext cx="3108634" cy="323165"/>
          </a:xfrm>
          <a:prstGeom prst="rect">
            <a:avLst/>
          </a:prstGeom>
          <a:noFill/>
        </p:spPr>
        <p:txBody>
          <a:bodyPr wrap="square" rtlCol="0">
            <a:spAutoFit/>
          </a:bodyPr>
          <a:lstStyle/>
          <a:p>
            <a:pPr algn="r"/>
            <a:r>
              <a:rPr lang="en-US" sz="1500" b="1" spc="-150" smtClean="0">
                <a:solidFill>
                  <a:schemeClr val="bg1"/>
                </a:solidFill>
                <a:latin typeface="Courier New" charset="0"/>
                <a:ea typeface="Courier New" charset="0"/>
                <a:cs typeface="Courier New" charset="0"/>
              </a:rPr>
              <a:t>(animals-table</a:t>
            </a:r>
            <a:r>
              <a:rPr lang="en-US" sz="1500" b="1" spc="-150" dirty="0" smtClean="0">
                <a:solidFill>
                  <a:schemeClr val="bg1"/>
                </a:solidFill>
                <a:latin typeface="Courier New" charset="0"/>
                <a:ea typeface="Courier New" charset="0"/>
                <a:cs typeface="Courier New" charset="0"/>
              </a:rPr>
              <a:t>)</a:t>
            </a:r>
            <a:endParaRPr lang="en-US" sz="1500" b="1" spc="-150" dirty="0">
              <a:solidFill>
                <a:schemeClr val="bg1"/>
              </a:solidFill>
              <a:latin typeface="Courier New" charset="0"/>
              <a:ea typeface="Courier New" charset="0"/>
              <a:cs typeface="Courier New" charset="0"/>
            </a:endParaRPr>
          </a:p>
        </p:txBody>
      </p:sp>
      <p:graphicFrame>
        <p:nvGraphicFramePr>
          <p:cNvPr id="60" name="Table 59"/>
          <p:cNvGraphicFramePr>
            <a:graphicFrameLocks noGrp="1"/>
          </p:cNvGraphicFramePr>
          <p:nvPr>
            <p:extLst>
              <p:ext uri="{D42A27DB-BD31-4B8C-83A1-F6EECF244321}">
                <p14:modId xmlns:p14="http://schemas.microsoft.com/office/powerpoint/2010/main" val="1338613123"/>
              </p:ext>
            </p:extLst>
          </p:nvPr>
        </p:nvGraphicFramePr>
        <p:xfrm>
          <a:off x="5854699" y="3076247"/>
          <a:ext cx="3136901" cy="643509"/>
        </p:xfrm>
        <a:graphic>
          <a:graphicData uri="http://schemas.openxmlformats.org/drawingml/2006/table">
            <a:tbl>
              <a:tblPr firstRow="1" firstCol="1" bandRow="1">
                <a:tableStyleId>{2D5ABB26-0587-4C30-8999-92F81FD0307C}</a:tableStyleId>
              </a:tblPr>
              <a:tblGrid>
                <a:gridCol w="397036"/>
                <a:gridCol w="457385"/>
                <a:gridCol w="285866"/>
                <a:gridCol w="343039"/>
                <a:gridCol w="285866"/>
                <a:gridCol w="400212"/>
                <a:gridCol w="400212"/>
                <a:gridCol w="567285"/>
              </a:tblGrid>
              <a:tr h="137160">
                <a:tc>
                  <a:txBody>
                    <a:bodyPr/>
                    <a:lstStyle/>
                    <a:p>
                      <a:pPr marL="0" marR="0" algn="ctr">
                        <a:lnSpc>
                          <a:spcPct val="150000"/>
                        </a:lnSpc>
                        <a:spcBef>
                          <a:spcPts val="0"/>
                        </a:spcBef>
                        <a:spcAft>
                          <a:spcPts val="0"/>
                        </a:spcAft>
                      </a:pPr>
                      <a:r>
                        <a:rPr lang="en-US" sz="800" b="1" dirty="0">
                          <a:solidFill>
                            <a:sysClr val="windowText" lastClr="000000"/>
                          </a:solidFill>
                          <a:effectLst/>
                        </a:rPr>
                        <a:t>name</a:t>
                      </a:r>
                      <a:endParaRPr lang="en-US" sz="1200" b="1" dirty="0">
                        <a:solidFill>
                          <a:sysClr val="windowText" lastClr="000000"/>
                        </a:solidFill>
                        <a:effectLst/>
                        <a:latin typeface="Times New Roman" charset="0"/>
                        <a:ea typeface="Arial Unicode MS" charset="0"/>
                      </a:endParaRPr>
                    </a:p>
                  </a:txBody>
                  <a:tcPr marL="28575" marR="28575" marT="0" marB="0" anchor="b">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species</a:t>
                      </a:r>
                      <a:endParaRPr lang="en-US" sz="1200" b="1" dirty="0">
                        <a:solidFill>
                          <a:sysClr val="windowText" lastClr="000000"/>
                        </a:solidFill>
                        <a:effectLst/>
                        <a:latin typeface="Times New Roman" charset="0"/>
                        <a:ea typeface="Arial Unicode MS" charset="0"/>
                      </a:endParaRPr>
                    </a:p>
                  </a:txBody>
                  <a:tcPr marL="28575" marR="28575" marT="0" marB="0" anchor="b">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age</a:t>
                      </a:r>
                      <a:endParaRPr lang="en-US" sz="1200" b="1" dirty="0">
                        <a:solidFill>
                          <a:sysClr val="windowText" lastClr="000000"/>
                        </a:solidFill>
                        <a:effectLst/>
                        <a:latin typeface="Times New Roman" charset="0"/>
                        <a:ea typeface="Arial Unicode MS" charset="0"/>
                      </a:endParaRPr>
                    </a:p>
                  </a:txBody>
                  <a:tcPr marL="28575" marR="28575" marT="0" marB="0" anchor="b">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fixed</a:t>
                      </a:r>
                      <a:endParaRPr lang="en-US" sz="1200" b="1" dirty="0">
                        <a:solidFill>
                          <a:sysClr val="windowText" lastClr="000000"/>
                        </a:solidFill>
                        <a:effectLst/>
                        <a:latin typeface="Times New Roman" charset="0"/>
                        <a:ea typeface="Arial Unicode MS" charset="0"/>
                      </a:endParaRPr>
                    </a:p>
                  </a:txBody>
                  <a:tcPr marL="28575" marR="28575" marT="0" marB="0" anchor="b">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legs</a:t>
                      </a:r>
                      <a:endParaRPr lang="en-US" sz="1200" b="1" dirty="0">
                        <a:solidFill>
                          <a:sysClr val="windowText" lastClr="000000"/>
                        </a:solidFill>
                        <a:effectLst/>
                        <a:latin typeface="Times New Roman" charset="0"/>
                        <a:ea typeface="Arial Unicode MS" charset="0"/>
                      </a:endParaRPr>
                    </a:p>
                  </a:txBody>
                  <a:tcPr marL="28575" marR="28575" marT="0" marB="0" anchor="b">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weight</a:t>
                      </a:r>
                      <a:endParaRPr lang="en-US" sz="1200" b="1" dirty="0">
                        <a:solidFill>
                          <a:sysClr val="windowText" lastClr="000000"/>
                        </a:solidFill>
                        <a:effectLst/>
                        <a:latin typeface="Times New Roman" charset="0"/>
                        <a:ea typeface="Arial Unicode MS" charset="0"/>
                      </a:endParaRPr>
                    </a:p>
                  </a:txBody>
                  <a:tcPr marL="28575" marR="28575" marT="0" marB="0" anchor="b">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adopt</a:t>
                      </a:r>
                      <a:endParaRPr lang="en-US" sz="1200" b="1" dirty="0">
                        <a:solidFill>
                          <a:sysClr val="windowText" lastClr="000000"/>
                        </a:solidFill>
                        <a:effectLst/>
                        <a:latin typeface="Times New Roman" charset="0"/>
                        <a:ea typeface="Arial Unicode MS" charset="0"/>
                      </a:endParaRPr>
                    </a:p>
                  </a:txBody>
                  <a:tcPr marL="0" marR="0" marT="0" marB="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tag</a:t>
                      </a:r>
                      <a:endParaRPr lang="en-US" sz="1200" b="1" dirty="0">
                        <a:solidFill>
                          <a:sysClr val="windowText" lastClr="000000"/>
                        </a:solidFill>
                        <a:effectLst/>
                        <a:latin typeface="Times New Roman" charset="0"/>
                        <a:ea typeface="Arial Unicode MS" charset="0"/>
                      </a:endParaRPr>
                    </a:p>
                  </a:txBody>
                  <a:tcPr marL="0" marR="0" marT="0" marB="0">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r>
              <a:tr h="137160">
                <a:tc>
                  <a:txBody>
                    <a:bodyPr/>
                    <a:lstStyle/>
                    <a:p>
                      <a:pPr marL="0" marR="0" algn="ctr">
                        <a:lnSpc>
                          <a:spcPct val="150000"/>
                        </a:lnSpc>
                        <a:spcBef>
                          <a:spcPts val="0"/>
                        </a:spcBef>
                        <a:spcAft>
                          <a:spcPts val="0"/>
                        </a:spcAft>
                      </a:pPr>
                      <a:r>
                        <a:rPr lang="en-US" sz="800">
                          <a:solidFill>
                            <a:sysClr val="windowText" lastClr="000000"/>
                          </a:solidFill>
                          <a:effectLst/>
                        </a:rPr>
                        <a:t>Sasha</a:t>
                      </a:r>
                      <a:endParaRPr lang="en-US" sz="1200">
                        <a:solidFill>
                          <a:sysClr val="windowText" lastClr="000000"/>
                        </a:solidFill>
                        <a:effectLst/>
                        <a:latin typeface="Times New Roman" charset="0"/>
                        <a:ea typeface="Arial Unicode MS" charset="0"/>
                      </a:endParaRPr>
                    </a:p>
                  </a:txBody>
                  <a:tcPr marL="28575" marR="28575" marT="0" marB="0">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cat</a:t>
                      </a:r>
                      <a:endParaRPr lang="en-US" sz="1200">
                        <a:solidFill>
                          <a:sysClr val="windowText" lastClr="000000"/>
                        </a:solidFill>
                        <a:effectLst/>
                        <a:latin typeface="Times New Roman" charset="0"/>
                        <a:ea typeface="Arial Unicode MS" charset="0"/>
                      </a:endParaRPr>
                    </a:p>
                  </a:txBody>
                  <a:tcPr marL="28575" marR="28575" marT="0" marB="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1</a:t>
                      </a:r>
                      <a:endParaRPr lang="en-US" sz="1200">
                        <a:solidFill>
                          <a:sysClr val="windowText" lastClr="000000"/>
                        </a:solidFill>
                        <a:effectLst/>
                        <a:latin typeface="Times New Roman" charset="0"/>
                        <a:ea typeface="Arial Unicode MS" charset="0"/>
                      </a:endParaRPr>
                    </a:p>
                  </a:txBody>
                  <a:tcPr marL="28575" marR="28575" marT="0" marB="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FALSE</a:t>
                      </a:r>
                      <a:endParaRPr lang="en-US" sz="1200">
                        <a:solidFill>
                          <a:sysClr val="windowText" lastClr="000000"/>
                        </a:solidFill>
                        <a:effectLst/>
                        <a:latin typeface="Times New Roman" charset="0"/>
                        <a:ea typeface="Arial Unicode MS" charset="0"/>
                      </a:endParaRPr>
                    </a:p>
                  </a:txBody>
                  <a:tcPr marL="28575" marR="28575" marT="0" marB="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4</a:t>
                      </a:r>
                      <a:endParaRPr lang="en-US" sz="1200">
                        <a:solidFill>
                          <a:sysClr val="windowText" lastClr="000000"/>
                        </a:solidFill>
                        <a:effectLst/>
                        <a:latin typeface="Times New Roman" charset="0"/>
                        <a:ea typeface="Arial Unicode MS" charset="0"/>
                      </a:endParaRPr>
                    </a:p>
                  </a:txBody>
                  <a:tcPr marL="28575" marR="28575" marT="0" marB="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6.5</a:t>
                      </a:r>
                      <a:endParaRPr lang="en-US" sz="1200">
                        <a:solidFill>
                          <a:sysClr val="windowText" lastClr="000000"/>
                        </a:solidFill>
                        <a:effectLst/>
                        <a:latin typeface="Times New Roman" charset="0"/>
                        <a:ea typeface="Arial Unicode MS" charset="0"/>
                      </a:endParaRPr>
                    </a:p>
                  </a:txBody>
                  <a:tcPr marL="28575" marR="28575" marT="0" marB="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4</a:t>
                      </a:r>
                      <a:endParaRPr lang="en-US" sz="1200">
                        <a:solidFill>
                          <a:sysClr val="windowText" lastClr="000000"/>
                        </a:solidFill>
                        <a:effectLst/>
                        <a:latin typeface="Times New Roman" charset="0"/>
                        <a:ea typeface="Arial Unicode MS" charset="0"/>
                      </a:endParaRPr>
                    </a:p>
                  </a:txBody>
                  <a:tcPr marL="0" marR="0" marT="0" marB="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b="1" dirty="0" err="1">
                          <a:solidFill>
                            <a:srgbClr val="FF0000"/>
                          </a:solidFill>
                          <a:effectLst/>
                        </a:rPr>
                        <a:t>Sascha</a:t>
                      </a:r>
                      <a:endParaRPr lang="en-US" sz="1200" b="1" dirty="0">
                        <a:solidFill>
                          <a:srgbClr val="FF0000"/>
                        </a:solidFill>
                        <a:effectLst/>
                        <a:latin typeface="Times New Roman" charset="0"/>
                        <a:ea typeface="Arial Unicode MS" charset="0"/>
                      </a:endParaRPr>
                    </a:p>
                  </a:txBody>
                  <a:tcPr marL="0" marR="0" marT="0" marB="0">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137160">
                <a:tc>
                  <a:txBody>
                    <a:bodyPr/>
                    <a:lstStyle/>
                    <a:p>
                      <a:pPr marL="0" marR="0" algn="ctr">
                        <a:lnSpc>
                          <a:spcPct val="150000"/>
                        </a:lnSpc>
                        <a:spcBef>
                          <a:spcPts val="0"/>
                        </a:spcBef>
                        <a:spcAft>
                          <a:spcPts val="0"/>
                        </a:spcAft>
                      </a:pPr>
                      <a:r>
                        <a:rPr lang="en-US" sz="800">
                          <a:solidFill>
                            <a:sysClr val="windowText" lastClr="000000"/>
                          </a:solidFill>
                          <a:effectLst/>
                        </a:rPr>
                        <a:t>Wade</a:t>
                      </a:r>
                      <a:endParaRPr lang="en-US" sz="1200">
                        <a:solidFill>
                          <a:sysClr val="windowText" lastClr="000000"/>
                        </a:solidFill>
                        <a:effectLst/>
                        <a:latin typeface="Times New Roman" charset="0"/>
                        <a:ea typeface="Arial Unicode MS" charset="0"/>
                      </a:endParaRPr>
                    </a:p>
                  </a:txBody>
                  <a:tcPr marL="28575" marR="28575" marT="0" marB="0" anchor="b">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cat</a:t>
                      </a:r>
                      <a:endParaRPr lang="en-US" sz="1200">
                        <a:solidFill>
                          <a:sysClr val="windowText" lastClr="000000"/>
                        </a:solidFill>
                        <a:effectLst/>
                        <a:latin typeface="Times New Roman" charset="0"/>
                        <a:ea typeface="Arial Unicode MS" charset="0"/>
                      </a:endParaRPr>
                    </a:p>
                  </a:txBody>
                  <a:tcPr marL="28575" marR="28575" marT="0" marB="0" anchor="b">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1</a:t>
                      </a:r>
                      <a:endParaRPr lang="en-US" sz="1200">
                        <a:solidFill>
                          <a:sysClr val="windowText" lastClr="000000"/>
                        </a:solidFill>
                        <a:effectLst/>
                        <a:latin typeface="Times New Roman" charset="0"/>
                        <a:ea typeface="Arial Unicode MS" charset="0"/>
                      </a:endParaRPr>
                    </a:p>
                  </a:txBody>
                  <a:tcPr marL="28575" marR="28575" marT="0" marB="0" anchor="b">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FALSE</a:t>
                      </a:r>
                      <a:endParaRPr lang="en-US" sz="1200">
                        <a:solidFill>
                          <a:sysClr val="windowText" lastClr="000000"/>
                        </a:solidFill>
                        <a:effectLst/>
                        <a:latin typeface="Times New Roman" charset="0"/>
                        <a:ea typeface="Arial Unicode MS" charset="0"/>
                      </a:endParaRPr>
                    </a:p>
                  </a:txBody>
                  <a:tcPr marL="28575" marR="28575" marT="0" marB="0" anchor="b">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4</a:t>
                      </a:r>
                      <a:endParaRPr lang="en-US" sz="1200">
                        <a:solidFill>
                          <a:sysClr val="windowText" lastClr="000000"/>
                        </a:solidFill>
                        <a:effectLst/>
                        <a:latin typeface="Times New Roman" charset="0"/>
                        <a:ea typeface="Arial Unicode MS" charset="0"/>
                      </a:endParaRPr>
                    </a:p>
                  </a:txBody>
                  <a:tcPr marL="28575" marR="28575" marT="0" marB="0" anchor="b">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3.2</a:t>
                      </a:r>
                      <a:endParaRPr lang="en-US" sz="1200">
                        <a:solidFill>
                          <a:sysClr val="windowText" lastClr="000000"/>
                        </a:solidFill>
                        <a:effectLst/>
                        <a:latin typeface="Times New Roman" charset="0"/>
                        <a:ea typeface="Arial Unicode MS" charset="0"/>
                      </a:endParaRPr>
                    </a:p>
                  </a:txBody>
                  <a:tcPr marL="28575" marR="28575" marT="0" marB="0" anchor="b">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4</a:t>
                      </a:r>
                      <a:endParaRPr lang="en-US" sz="1200">
                        <a:solidFill>
                          <a:sysClr val="windowText" lastClr="000000"/>
                        </a:solidFill>
                        <a:effectLst/>
                        <a:latin typeface="Times New Roman" charset="0"/>
                        <a:ea typeface="Arial Unicode MS" charset="0"/>
                      </a:endParaRPr>
                    </a:p>
                  </a:txBody>
                  <a:tcPr marL="0" marR="0" marT="0" marB="0" anchor="b">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b="1" dirty="0">
                          <a:solidFill>
                            <a:srgbClr val="FF0000"/>
                          </a:solidFill>
                          <a:effectLst/>
                        </a:rPr>
                        <a:t>Wade</a:t>
                      </a:r>
                      <a:endParaRPr lang="en-US" sz="1200" b="1" dirty="0">
                        <a:solidFill>
                          <a:srgbClr val="FF0000"/>
                        </a:solidFill>
                        <a:effectLst/>
                        <a:latin typeface="Times New Roman" charset="0"/>
                        <a:ea typeface="Arial Unicode MS" charset="0"/>
                      </a:endParaRPr>
                    </a:p>
                  </a:txBody>
                  <a:tcPr marL="0" marR="0" marT="0" marB="0">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bl>
          </a:graphicData>
        </a:graphic>
      </p:graphicFrame>
      <p:sp>
        <p:nvSpPr>
          <p:cNvPr id="61" name="Rectangle 60"/>
          <p:cNvSpPr/>
          <p:nvPr/>
        </p:nvSpPr>
        <p:spPr>
          <a:xfrm>
            <a:off x="2273451" y="1043258"/>
            <a:ext cx="1826141" cy="323165"/>
          </a:xfrm>
          <a:prstGeom prst="rect">
            <a:avLst/>
          </a:prstGeom>
        </p:spPr>
        <p:txBody>
          <a:bodyPr wrap="none">
            <a:spAutoFit/>
          </a:bodyPr>
          <a:lstStyle/>
          <a:p>
            <a:r>
              <a:rPr lang="en-US" sz="1500" b="1" spc="-100" dirty="0" smtClean="0">
                <a:solidFill>
                  <a:schemeClr val="bg1"/>
                </a:solidFill>
                <a:latin typeface="Courier New" charset="0"/>
                <a:ea typeface="Courier New" charset="0"/>
                <a:cs typeface="Courier New" charset="0"/>
              </a:rPr>
              <a:t>get-kittens-tags</a:t>
            </a:r>
            <a:endParaRPr lang="en-US" sz="1500" b="1" spc="-100" dirty="0">
              <a:solidFill>
                <a:schemeClr val="bg1"/>
              </a:solidFill>
              <a:latin typeface="Courier New" charset="0"/>
              <a:ea typeface="Courier New" charset="0"/>
              <a:cs typeface="Courier New" charset="0"/>
            </a:endParaRPr>
          </a:p>
        </p:txBody>
      </p:sp>
      <p:sp>
        <p:nvSpPr>
          <p:cNvPr id="62" name="Rectangle 61"/>
          <p:cNvSpPr/>
          <p:nvPr/>
        </p:nvSpPr>
        <p:spPr>
          <a:xfrm>
            <a:off x="5717659" y="2481218"/>
            <a:ext cx="1826141" cy="323165"/>
          </a:xfrm>
          <a:prstGeom prst="rect">
            <a:avLst/>
          </a:prstGeom>
        </p:spPr>
        <p:txBody>
          <a:bodyPr wrap="none">
            <a:spAutoFit/>
          </a:bodyPr>
          <a:lstStyle/>
          <a:p>
            <a:r>
              <a:rPr lang="en-US" sz="1500" b="1" spc="-100" dirty="0" smtClean="0">
                <a:solidFill>
                  <a:schemeClr val="bg1"/>
                </a:solidFill>
                <a:latin typeface="Courier New" charset="0"/>
                <a:ea typeface="Courier New" charset="0"/>
                <a:cs typeface="Courier New" charset="0"/>
              </a:rPr>
              <a:t>get-kittens-tags</a:t>
            </a:r>
            <a:endParaRPr lang="en-US" sz="1500" b="1" spc="-100" dirty="0">
              <a:solidFill>
                <a:schemeClr val="bg1"/>
              </a:solidFill>
              <a:latin typeface="Courier New" charset="0"/>
              <a:ea typeface="Courier New" charset="0"/>
              <a:cs typeface="Courier New" charset="0"/>
            </a:endParaRPr>
          </a:p>
        </p:txBody>
      </p:sp>
      <p:sp>
        <p:nvSpPr>
          <p:cNvPr id="64" name="Rectangle 63"/>
          <p:cNvSpPr/>
          <p:nvPr/>
        </p:nvSpPr>
        <p:spPr>
          <a:xfrm>
            <a:off x="4867882" y="1057789"/>
            <a:ext cx="902811"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animals</a:t>
            </a:r>
            <a:endParaRPr lang="en-US" sz="1500" dirty="0"/>
          </a:p>
        </p:txBody>
      </p:sp>
      <p:sp>
        <p:nvSpPr>
          <p:cNvPr id="65" name="Rectangle 64"/>
          <p:cNvSpPr/>
          <p:nvPr/>
        </p:nvSpPr>
        <p:spPr>
          <a:xfrm>
            <a:off x="2581883" y="5419896"/>
            <a:ext cx="4733317" cy="1015663"/>
          </a:xfrm>
          <a:prstGeom prst="rect">
            <a:avLst/>
          </a:prstGeom>
        </p:spPr>
        <p:txBody>
          <a:bodyPr wrap="square">
            <a:spAutoFit/>
          </a:bodyPr>
          <a:lstStyle/>
          <a:p>
            <a:pPr>
              <a:spcAft>
                <a:spcPts val="0"/>
              </a:spcAft>
            </a:pPr>
            <a:r>
              <a:rPr lang="en-US" sz="1500" spc="-100" dirty="0" smtClean="0">
                <a:solidFill>
                  <a:schemeClr val="bg1"/>
                </a:solidFill>
                <a:latin typeface="Courier New" charset="0"/>
                <a:ea typeface="Courier New" charset="0"/>
                <a:cs typeface="Courier New" charset="0"/>
              </a:rPr>
              <a:t>animals</a:t>
            </a:r>
          </a:p>
          <a:p>
            <a:pPr>
              <a:spcAft>
                <a:spcPts val="0"/>
              </a:spcAft>
            </a:pPr>
            <a:endParaRPr lang="en-US" sz="1500" dirty="0" smtClean="0">
              <a:solidFill>
                <a:schemeClr val="bg1"/>
              </a:solidFill>
              <a:latin typeface="Courier New" charset="0"/>
              <a:ea typeface="Courier New" charset="0"/>
              <a:cs typeface="Courier New" charset="0"/>
            </a:endParaRPr>
          </a:p>
          <a:p>
            <a:pPr>
              <a:spcAft>
                <a:spcPts val="0"/>
              </a:spcAft>
            </a:pPr>
            <a:r>
              <a:rPr lang="en-US" sz="1500" dirty="0" smtClean="0">
                <a:solidFill>
                  <a:schemeClr val="bg1"/>
                </a:solidFill>
                <a:latin typeface="Courier New" charset="0"/>
                <a:ea typeface="Courier New" charset="0"/>
                <a:cs typeface="Courier New" charset="0"/>
              </a:rPr>
              <a:t>.filter(is-kitten)</a:t>
            </a:r>
          </a:p>
          <a:p>
            <a:pPr>
              <a:spcAft>
                <a:spcPts val="0"/>
              </a:spcAft>
            </a:pPr>
            <a:r>
              <a:rPr lang="en-US" sz="1500" dirty="0">
                <a:solidFill>
                  <a:schemeClr val="bg1"/>
                </a:solidFill>
                <a:latin typeface="Courier New" charset="0"/>
                <a:ea typeface="Courier New" charset="0"/>
                <a:cs typeface="Courier New" charset="0"/>
              </a:rPr>
              <a:t>.order-by(“age</a:t>
            </a:r>
            <a:r>
              <a:rPr lang="en-US" sz="1500" dirty="0" smtClean="0">
                <a:solidFill>
                  <a:schemeClr val="bg1"/>
                </a:solidFill>
                <a:latin typeface="Courier New" charset="0"/>
                <a:ea typeface="Courier New" charset="0"/>
                <a:cs typeface="Courier New" charset="0"/>
              </a:rPr>
              <a:t>”)</a:t>
            </a:r>
            <a:endParaRPr lang="en-US" sz="1500" dirty="0">
              <a:solidFill>
                <a:schemeClr val="bg1"/>
              </a:solidFill>
              <a:latin typeface="Courier New" charset="0"/>
              <a:ea typeface="Courier New" charset="0"/>
              <a:cs typeface="Courier New" charset="0"/>
            </a:endParaRPr>
          </a:p>
        </p:txBody>
      </p:sp>
      <p:cxnSp>
        <p:nvCxnSpPr>
          <p:cNvPr id="67" name="Straight Connector 66"/>
          <p:cNvCxnSpPr/>
          <p:nvPr/>
        </p:nvCxnSpPr>
        <p:spPr>
          <a:xfrm>
            <a:off x="2581883" y="5776183"/>
            <a:ext cx="6381450" cy="0"/>
          </a:xfrm>
          <a:prstGeom prst="line">
            <a:avLst/>
          </a:prstGeom>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2310034" y="6291218"/>
            <a:ext cx="287258" cy="323165"/>
          </a:xfrm>
          <a:prstGeom prst="rect">
            <a:avLst/>
          </a:prstGeom>
        </p:spPr>
        <p:txBody>
          <a:bodyPr wrap="none">
            <a:spAutoFit/>
          </a:bodyPr>
          <a:lstStyle/>
          <a:p>
            <a:r>
              <a:rPr lang="en-US" sz="1500" b="1" spc="-100" dirty="0" smtClean="0">
                <a:solidFill>
                  <a:schemeClr val="bg1"/>
                </a:solidFill>
                <a:latin typeface="Courier New" charset="0"/>
                <a:ea typeface="Courier New" charset="0"/>
                <a:cs typeface="Courier New" charset="0"/>
              </a:rPr>
              <a:t>t</a:t>
            </a:r>
            <a:endParaRPr lang="en-US" sz="1500" b="1" dirty="0"/>
          </a:p>
        </p:txBody>
      </p:sp>
      <p:sp>
        <p:nvSpPr>
          <p:cNvPr id="69" name="Rounded Rectangle 68"/>
          <p:cNvSpPr/>
          <p:nvPr/>
        </p:nvSpPr>
        <p:spPr>
          <a:xfrm>
            <a:off x="3521676" y="5955957"/>
            <a:ext cx="1126524" cy="216243"/>
          </a:xfrm>
          <a:prstGeom prst="roundRect">
            <a:avLst/>
          </a:prstGeom>
          <a:solidFill>
            <a:schemeClr val="accent1">
              <a:alpha val="53000"/>
            </a:schemeClr>
          </a:solid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1" name="Elbow Connector 70"/>
          <p:cNvCxnSpPr>
            <a:stCxn id="69" idx="1"/>
          </p:cNvCxnSpPr>
          <p:nvPr/>
        </p:nvCxnSpPr>
        <p:spPr>
          <a:xfrm rot="10800000">
            <a:off x="998326" y="2743119"/>
            <a:ext cx="2523351" cy="332096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82" name="Document 81"/>
          <p:cNvSpPr/>
          <p:nvPr/>
        </p:nvSpPr>
        <p:spPr>
          <a:xfrm>
            <a:off x="321276" y="3429000"/>
            <a:ext cx="1357006" cy="1990465"/>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i="1" dirty="0" smtClean="0"/>
              <a:t>Complete a Design Recipe</a:t>
            </a:r>
            <a:r>
              <a:rPr lang="mr-IN" sz="2000" i="1" dirty="0" smtClean="0"/>
              <a:t>…</a:t>
            </a:r>
            <a:endParaRPr lang="en-US" sz="2000" i="1" dirty="0"/>
          </a:p>
        </p:txBody>
      </p:sp>
    </p:spTree>
    <p:extLst>
      <p:ext uri="{BB962C8B-B14F-4D97-AF65-F5344CB8AC3E}">
        <p14:creationId xmlns:p14="http://schemas.microsoft.com/office/powerpoint/2010/main" val="195866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par>
                                <p:cTn id="38" presetID="42" presetClass="path" presetSubtype="0" accel="50000" decel="50000" fill="hold" grpId="1" nodeType="withEffect">
                                  <p:stCondLst>
                                    <p:cond delay="0"/>
                                  </p:stCondLst>
                                  <p:childTnLst>
                                    <p:animMotion origin="layout" path="M 2.5E-6 -4.44444E-6 L 0.37413 0.20973 " pathEditMode="relative" rAng="0" ptsTypes="AA">
                                      <p:cBhvr>
                                        <p:cTn id="39" dur="2000" fill="hold"/>
                                        <p:tgtEl>
                                          <p:spTgt spid="61"/>
                                        </p:tgtEl>
                                        <p:attrNameLst>
                                          <p:attrName>ppt_x</p:attrName>
                                          <p:attrName>ppt_y</p:attrName>
                                        </p:attrNameLst>
                                      </p:cBhvr>
                                      <p:rCtr x="18698" y="10486"/>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9"/>
                                        </p:tgtEl>
                                        <p:attrNameLst>
                                          <p:attrName>style.visibility</p:attrName>
                                        </p:attrNameLst>
                                      </p:cBhvr>
                                      <p:to>
                                        <p:strVal val="visible"/>
                                      </p:to>
                                    </p:set>
                                    <p:animEffect transition="in" filter="fade">
                                      <p:cBhvr>
                                        <p:cTn id="44" dur="500"/>
                                        <p:tgtEl>
                                          <p:spTgt spid="5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fade">
                                      <p:cBhvr>
                                        <p:cTn id="49" dur="500"/>
                                        <p:tgtEl>
                                          <p:spTgt spid="6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fade">
                                      <p:cBhvr>
                                        <p:cTn id="54" dur="500"/>
                                        <p:tgtEl>
                                          <p:spTgt spid="62"/>
                                        </p:tgtEl>
                                      </p:cBhvr>
                                    </p:animEffect>
                                  </p:childTnLst>
                                </p:cTn>
                              </p:par>
                              <p:par>
                                <p:cTn id="55" presetID="42" presetClass="path" presetSubtype="0" accel="50000" decel="50000" fill="hold" grpId="1" nodeType="withEffect">
                                  <p:stCondLst>
                                    <p:cond delay="0"/>
                                  </p:stCondLst>
                                  <p:childTnLst>
                                    <p:animMotion origin="layout" path="M -3.61111E-6 3.33333E-6 L -0.32118 0.39444 " pathEditMode="relative" rAng="0" ptsTypes="AA">
                                      <p:cBhvr>
                                        <p:cTn id="56" dur="2000" fill="hold"/>
                                        <p:tgtEl>
                                          <p:spTgt spid="62"/>
                                        </p:tgtEl>
                                        <p:attrNameLst>
                                          <p:attrName>ppt_x</p:attrName>
                                          <p:attrName>ppt_y</p:attrName>
                                        </p:attrNameLst>
                                      </p:cBhvr>
                                      <p:rCtr x="-16059" y="19722"/>
                                    </p:animMotion>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1" nodeType="clickEffect">
                                  <p:stCondLst>
                                    <p:cond delay="0"/>
                                  </p:stCondLst>
                                  <p:childTnLst>
                                    <p:set>
                                      <p:cBhvr>
                                        <p:cTn id="60" dur="1" fill="hold">
                                          <p:stCondLst>
                                            <p:cond delay="0"/>
                                          </p:stCondLst>
                                        </p:cTn>
                                        <p:tgtEl>
                                          <p:spTgt spid="64"/>
                                        </p:tgtEl>
                                        <p:attrNameLst>
                                          <p:attrName>style.visibility</p:attrName>
                                        </p:attrNameLst>
                                      </p:cBhvr>
                                      <p:to>
                                        <p:strVal val="visible"/>
                                      </p:to>
                                    </p:set>
                                    <p:animEffect transition="in" filter="fade">
                                      <p:cBhvr>
                                        <p:cTn id="61" dur="500"/>
                                        <p:tgtEl>
                                          <p:spTgt spid="64"/>
                                        </p:tgtEl>
                                      </p:cBhvr>
                                    </p:animEffect>
                                  </p:childTnLst>
                                </p:cTn>
                              </p:par>
                              <p:par>
                                <p:cTn id="62" presetID="42" presetClass="path" presetSubtype="0" accel="50000" decel="50000" fill="hold" grpId="0" nodeType="withEffect">
                                  <p:stCondLst>
                                    <p:cond delay="0"/>
                                  </p:stCondLst>
                                  <p:childTnLst>
                                    <p:animMotion origin="layout" path="M 2.77778E-6 2.22222E-6 L -0.00052 0.60578 " pathEditMode="relative" rAng="0" ptsTypes="AA">
                                      <p:cBhvr>
                                        <p:cTn id="63" dur="2000" fill="hold"/>
                                        <p:tgtEl>
                                          <p:spTgt spid="64"/>
                                        </p:tgtEl>
                                        <p:attrNameLst>
                                          <p:attrName>ppt_x</p:attrName>
                                          <p:attrName>ppt_y</p:attrName>
                                        </p:attrNameLst>
                                      </p:cBhvr>
                                      <p:rCtr x="-35" y="30278"/>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5">
                                            <p:txEl>
                                              <p:pRg st="0" end="0"/>
                                            </p:txEl>
                                          </p:spTgt>
                                        </p:tgtEl>
                                        <p:attrNameLst>
                                          <p:attrName>style.visibility</p:attrName>
                                        </p:attrNameLst>
                                      </p:cBhvr>
                                      <p:to>
                                        <p:strVal val="visible"/>
                                      </p:to>
                                    </p:set>
                                    <p:animEffect transition="in" filter="fade">
                                      <p:cBhvr>
                                        <p:cTn id="68" dur="500"/>
                                        <p:tgtEl>
                                          <p:spTgt spid="65">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7"/>
                                        </p:tgtEl>
                                        <p:attrNameLst>
                                          <p:attrName>style.visibility</p:attrName>
                                        </p:attrNameLst>
                                      </p:cBhvr>
                                      <p:to>
                                        <p:strVal val="visible"/>
                                      </p:to>
                                    </p:set>
                                    <p:animEffect transition="in" filter="fade">
                                      <p:cBhvr>
                                        <p:cTn id="73" dur="500"/>
                                        <p:tgtEl>
                                          <p:spTgt spid="6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65">
                                            <p:txEl>
                                              <p:pRg st="2" end="2"/>
                                            </p:txEl>
                                          </p:spTgt>
                                        </p:tgtEl>
                                        <p:attrNameLst>
                                          <p:attrName>style.visibility</p:attrName>
                                        </p:attrNameLst>
                                      </p:cBhvr>
                                      <p:to>
                                        <p:strVal val="visible"/>
                                      </p:to>
                                    </p:set>
                                    <p:animEffect transition="in" filter="fade">
                                      <p:cBhvr>
                                        <p:cTn id="78" dur="500"/>
                                        <p:tgtEl>
                                          <p:spTgt spid="65">
                                            <p:txEl>
                                              <p:pRg st="2" end="2"/>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65">
                                            <p:txEl>
                                              <p:pRg st="3" end="3"/>
                                            </p:txEl>
                                          </p:spTgt>
                                        </p:tgtEl>
                                        <p:attrNameLst>
                                          <p:attrName>style.visibility</p:attrName>
                                        </p:attrNameLst>
                                      </p:cBhvr>
                                      <p:to>
                                        <p:strVal val="visible"/>
                                      </p:to>
                                    </p:set>
                                    <p:animEffect transition="in" filter="fade">
                                      <p:cBhvr>
                                        <p:cTn id="83" dur="500"/>
                                        <p:tgtEl>
                                          <p:spTgt spid="65">
                                            <p:txEl>
                                              <p:pRg st="3" end="3"/>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68"/>
                                        </p:tgtEl>
                                        <p:attrNameLst>
                                          <p:attrName>style.visibility</p:attrName>
                                        </p:attrNameLst>
                                      </p:cBhvr>
                                      <p:to>
                                        <p:strVal val="visible"/>
                                      </p:to>
                                    </p:set>
                                    <p:animEffect transition="in" filter="fade">
                                      <p:cBhvr>
                                        <p:cTn id="88" dur="500"/>
                                        <p:tgtEl>
                                          <p:spTgt spid="6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69"/>
                                        </p:tgtEl>
                                        <p:attrNameLst>
                                          <p:attrName>style.visibility</p:attrName>
                                        </p:attrNameLst>
                                      </p:cBhvr>
                                      <p:to>
                                        <p:strVal val="visible"/>
                                      </p:to>
                                    </p:set>
                                    <p:animEffect transition="in" filter="fade">
                                      <p:cBhvr>
                                        <p:cTn id="93" dur="500"/>
                                        <p:tgtEl>
                                          <p:spTgt spid="69"/>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71"/>
                                        </p:tgtEl>
                                        <p:attrNameLst>
                                          <p:attrName>style.visibility</p:attrName>
                                        </p:attrNameLst>
                                      </p:cBhvr>
                                      <p:to>
                                        <p:strVal val="visible"/>
                                      </p:to>
                                    </p:set>
                                    <p:animEffect transition="in" filter="fade">
                                      <p:cBhvr>
                                        <p:cTn id="98" dur="500"/>
                                        <p:tgtEl>
                                          <p:spTgt spid="71"/>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82"/>
                                        </p:tgtEl>
                                        <p:attrNameLst>
                                          <p:attrName>style.visibility</p:attrName>
                                        </p:attrNameLst>
                                      </p:cBhvr>
                                      <p:to>
                                        <p:strVal val="visible"/>
                                      </p:to>
                                    </p:set>
                                    <p:animEffect transition="in" filter="fade">
                                      <p:cBhvr>
                                        <p:cTn id="103"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P spid="58" grpId="1"/>
      <p:bldP spid="59" grpId="0"/>
      <p:bldP spid="61" grpId="0"/>
      <p:bldP spid="61" grpId="1"/>
      <p:bldP spid="62" grpId="0"/>
      <p:bldP spid="62" grpId="1"/>
      <p:bldP spid="64" grpId="0"/>
      <p:bldP spid="64" grpId="1"/>
      <p:bldP spid="68" grpId="0"/>
      <p:bldP spid="69" grpId="0" animBg="1"/>
      <p:bldP spid="8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634DDC-5CDB-4F54-8809-F106EEDBA324}"/>
              </a:ext>
            </a:extLst>
          </p:cNvPr>
          <p:cNvSpPr>
            <a:spLocks noGrp="1"/>
          </p:cNvSpPr>
          <p:nvPr>
            <p:ph type="title"/>
          </p:nvPr>
        </p:nvSpPr>
        <p:spPr/>
        <p:txBody>
          <a:bodyPr/>
          <a:lstStyle/>
          <a:p>
            <a:r>
              <a:rPr lang="en-US" dirty="0" smtClean="0"/>
              <a:t>Table Plan Practice</a:t>
            </a:r>
            <a:endParaRPr lang="en-US" dirty="0"/>
          </a:p>
        </p:txBody>
      </p:sp>
      <p:sp>
        <p:nvSpPr>
          <p:cNvPr id="3" name="Content Placeholder 2">
            <a:extLst>
              <a:ext uri="{FF2B5EF4-FFF2-40B4-BE49-F238E27FC236}">
                <a16:creationId xmlns="" xmlns:a16="http://schemas.microsoft.com/office/drawing/2014/main" id="{394114E3-2494-4EA9-BA93-90C5BF643193}"/>
              </a:ext>
            </a:extLst>
          </p:cNvPr>
          <p:cNvSpPr>
            <a:spLocks noGrp="1"/>
          </p:cNvSpPr>
          <p:nvPr>
            <p:ph idx="1"/>
          </p:nvPr>
        </p:nvSpPr>
        <p:spPr/>
        <p:txBody>
          <a:bodyPr/>
          <a:lstStyle/>
          <a:p>
            <a:pPr marL="0" indent="0">
              <a:buNone/>
            </a:pPr>
            <a:r>
              <a:rPr lang="en-US" b="1" dirty="0" smtClean="0">
                <a:latin typeface="Arial" panose="020B0604020202020204" pitchFamily="34" charset="0"/>
                <a:cs typeface="Arial" panose="020B0604020202020204" pitchFamily="34" charset="0"/>
              </a:rPr>
              <a:t>Complete pages 19-21</a:t>
            </a:r>
          </a:p>
          <a:p>
            <a:endParaRPr lang="en-US" dirty="0">
              <a:latin typeface="Arial" panose="020B0604020202020204" pitchFamily="34" charset="0"/>
              <a:cs typeface="Arial" panose="020B0604020202020204" pitchFamily="34" charset="0"/>
            </a:endParaRPr>
          </a:p>
          <a:p>
            <a:pPr marL="457200" indent="-457200" eaLnBrk="1" hangingPunct="1">
              <a:lnSpc>
                <a:spcPct val="150000"/>
              </a:lnSpc>
              <a:buFont typeface="+mj-lt"/>
              <a:buAutoNum type="arabicPeriod"/>
            </a:pPr>
            <a:r>
              <a:rPr lang="en-US" altLang="en-US" dirty="0">
                <a:latin typeface="Helvetica" charset="0"/>
                <a:ea typeface="ＭＳ Ｐゴシック" charset="-128"/>
                <a:cs typeface="Helvetica" charset="0"/>
              </a:rPr>
              <a:t>Scaffold problem-solving</a:t>
            </a:r>
          </a:p>
          <a:p>
            <a:pPr marL="457200" indent="-457200" eaLnBrk="1" hangingPunct="1">
              <a:lnSpc>
                <a:spcPct val="150000"/>
              </a:lnSpc>
              <a:buFont typeface="+mj-lt"/>
              <a:buAutoNum type="arabicPeriod"/>
            </a:pPr>
            <a:r>
              <a:rPr lang="en-US" altLang="en-US" dirty="0">
                <a:latin typeface="Helvetica" charset="0"/>
                <a:ea typeface="ＭＳ Ｐゴシック" charset="-128"/>
                <a:cs typeface="Helvetica" charset="0"/>
              </a:rPr>
              <a:t>Multiple representations</a:t>
            </a:r>
          </a:p>
          <a:p>
            <a:pPr marL="457200" indent="-457200" eaLnBrk="1" hangingPunct="1">
              <a:lnSpc>
                <a:spcPct val="150000"/>
              </a:lnSpc>
              <a:buFont typeface="+mj-lt"/>
              <a:buAutoNum type="arabicPeriod"/>
            </a:pPr>
            <a:r>
              <a:rPr lang="en-US" altLang="en-US" dirty="0">
                <a:latin typeface="Helvetica" charset="0"/>
                <a:ea typeface="ＭＳ Ｐゴシック" charset="-128"/>
                <a:cs typeface="Helvetica" charset="0"/>
              </a:rPr>
              <a:t>Make thinking explicit</a:t>
            </a:r>
          </a:p>
          <a:p>
            <a:pPr marL="457200" indent="-457200" eaLnBrk="1" hangingPunct="1">
              <a:lnSpc>
                <a:spcPct val="150000"/>
              </a:lnSpc>
              <a:buFont typeface="+mj-lt"/>
              <a:buAutoNum type="arabicPeriod"/>
            </a:pPr>
            <a:r>
              <a:rPr lang="en-US" altLang="en-US" dirty="0">
                <a:latin typeface="Helvetica" charset="0"/>
                <a:ea typeface="ＭＳ Ｐゴシック" charset="-128"/>
                <a:cs typeface="Helvetica" charset="0"/>
              </a:rPr>
              <a:t>Pedagogical tool (battling, questioning, presenting</a:t>
            </a:r>
            <a:r>
              <a:rPr lang="en-US" altLang="en-US" dirty="0" smtClean="0">
                <a:latin typeface="Helvetica" charset="0"/>
                <a:ea typeface="ＭＳ Ｐゴシック" charset="-128"/>
                <a:cs typeface="Helvetica" charset="0"/>
              </a:rPr>
              <a:t>)</a:t>
            </a:r>
          </a:p>
          <a:p>
            <a:pPr marL="457200" indent="-457200" eaLnBrk="1" hangingPunct="1">
              <a:lnSpc>
                <a:spcPct val="150000"/>
              </a:lnSpc>
              <a:buFont typeface="+mj-lt"/>
              <a:buAutoNum type="arabicPeriod"/>
            </a:pPr>
            <a:r>
              <a:rPr lang="en-US" altLang="en-US" sz="2400" i="1" dirty="0" smtClean="0">
                <a:latin typeface="Helvetica" charset="0"/>
                <a:ea typeface="ＭＳ Ｐゴシック" charset="-128"/>
                <a:cs typeface="Helvetica" charset="0"/>
              </a:rPr>
              <a:t>Top-Down Design</a:t>
            </a:r>
            <a:endParaRPr lang="en-US" altLang="en-US" sz="2400" i="1" dirty="0">
              <a:latin typeface="Helvetica" charset="0"/>
              <a:ea typeface="Helvetica" charset="0"/>
              <a:cs typeface="Helvetica" charset="0"/>
            </a:endParaRPr>
          </a:p>
        </p:txBody>
      </p:sp>
      <p:sp>
        <p:nvSpPr>
          <p:cNvPr id="4" name="Footer Placeholder 3">
            <a:extLst>
              <a:ext uri="{FF2B5EF4-FFF2-40B4-BE49-F238E27FC236}">
                <a16:creationId xmlns="" xmlns:a16="http://schemas.microsoft.com/office/drawing/2014/main" id="{06DFAAFA-659D-48D1-BE53-9E3B1922FB69}"/>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41431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Choose Your Dataset!</a:t>
            </a:r>
          </a:p>
        </p:txBody>
      </p:sp>
      <p:sp>
        <p:nvSpPr>
          <p:cNvPr id="4" name="Rectangle 3"/>
          <p:cNvSpPr>
            <a:spLocks noChangeArrowheads="1"/>
          </p:cNvSpPr>
          <p:nvPr/>
        </p:nvSpPr>
        <p:spPr bwMode="auto">
          <a:xfrm>
            <a:off x="533400" y="1819275"/>
            <a:ext cx="762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000" dirty="0" smtClean="0">
                <a:latin typeface="Arial" charset="0"/>
                <a:ea typeface="Arial" charset="0"/>
                <a:cs typeface="Arial" charset="0"/>
              </a:rPr>
              <a:t>Complete Page 22.</a:t>
            </a:r>
            <a:endParaRPr lang="en-US" sz="20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8423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a:t>Unit </a:t>
            </a:r>
            <a:r>
              <a:rPr lang="en-US" dirty="0"/>
              <a:t>4</a:t>
            </a:r>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09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200"/>
              </a:spcAft>
              <a:buClr>
                <a:srgbClr val="4C4C4C"/>
              </a:buClr>
              <a:buSzTx/>
            </a:pPr>
            <a:r>
              <a:rPr lang="en-US" sz="2200" dirty="0">
                <a:latin typeface="Arial" panose="020B0604020202020204" pitchFamily="34" charset="0"/>
                <a:cs typeface="Arial" panose="020B0604020202020204" pitchFamily="34" charset="0"/>
              </a:rPr>
              <a:t>Open the </a:t>
            </a:r>
            <a:r>
              <a:rPr lang="en-US" sz="2200" dirty="0">
                <a:latin typeface="Arial" panose="020B0604020202020204" pitchFamily="34" charset="0"/>
                <a:cs typeface="Arial" panose="020B0604020202020204" pitchFamily="34" charset="0"/>
                <a:hlinkClick r:id="rId2"/>
              </a:rPr>
              <a:t>Animals w/Functions Starter File</a:t>
            </a:r>
            <a:endParaRPr lang="en-US" sz="2200" dirty="0">
              <a:latin typeface="Arial" panose="020B0604020202020204" pitchFamily="34" charset="0"/>
              <a:cs typeface="Arial" panose="020B0604020202020204" pitchFamily="34" charset="0"/>
            </a:endParaRPr>
          </a:p>
          <a:p>
            <a:pPr marL="342900" indent="-342900" eaLnBrk="1" hangingPunct="1">
              <a:spcBef>
                <a:spcPts val="0"/>
              </a:spcBef>
              <a:spcAft>
                <a:spcPts val="1200"/>
              </a:spcAft>
              <a:buClr>
                <a:srgbClr val="4C4C4C"/>
              </a:buClr>
              <a:buSzTx/>
            </a:pPr>
            <a:r>
              <a:rPr lang="en-US" sz="2200" dirty="0" smtClean="0">
                <a:latin typeface="Arial" charset="0"/>
                <a:ea typeface="Arial" charset="0"/>
                <a:cs typeface="Arial" charset="0"/>
              </a:rPr>
              <a:t>Turn to page 24</a:t>
            </a:r>
            <a:r>
              <a:rPr lang="mr-IN" sz="2200" dirty="0" smtClean="0">
                <a:latin typeface="Arial" charset="0"/>
                <a:ea typeface="Arial" charset="0"/>
                <a:cs typeface="Arial" charset="0"/>
              </a:rPr>
              <a:t>…</a:t>
            </a:r>
            <a:endParaRPr lang="en-US" sz="2200" dirty="0" smtClean="0">
              <a:latin typeface="Arial" charset="0"/>
              <a:ea typeface="Arial" charset="0"/>
              <a:cs typeface="Arial" charset="0"/>
            </a:endParaRPr>
          </a:p>
          <a:p>
            <a:pPr marL="342900" indent="-342900" eaLnBrk="1" hangingPunct="1">
              <a:spcBef>
                <a:spcPts val="0"/>
              </a:spcBef>
              <a:spcAft>
                <a:spcPts val="1200"/>
              </a:spcAft>
              <a:buClr>
                <a:srgbClr val="4C4C4C"/>
              </a:buClr>
              <a:buSzTx/>
            </a:pPr>
            <a:r>
              <a:rPr lang="en-US" sz="2200" dirty="0" smtClean="0">
                <a:latin typeface="Arial" charset="0"/>
                <a:ea typeface="Arial" charset="0"/>
                <a:cs typeface="Arial" charset="0"/>
              </a:rPr>
              <a:t>The </a:t>
            </a:r>
            <a:r>
              <a:rPr lang="en-US" sz="2200" i="1" dirty="0">
                <a:latin typeface="Arial" charset="0"/>
                <a:ea typeface="Arial" charset="0"/>
                <a:cs typeface="Arial" charset="0"/>
              </a:rPr>
              <a:t>Mean</a:t>
            </a:r>
            <a:r>
              <a:rPr lang="en-US" sz="2200" dirty="0">
                <a:latin typeface="Arial" charset="0"/>
                <a:ea typeface="Arial" charset="0"/>
                <a:cs typeface="Arial" charset="0"/>
              </a:rPr>
              <a:t> is the sum of the elements of a list, divided by the length of the list.</a:t>
            </a:r>
          </a:p>
          <a:p>
            <a:pPr marL="342900" indent="-342900" eaLnBrk="1" hangingPunct="1">
              <a:spcBef>
                <a:spcPts val="0"/>
              </a:spcBef>
              <a:spcAft>
                <a:spcPts val="1200"/>
              </a:spcAft>
              <a:buClr>
                <a:srgbClr val="4C4C4C"/>
              </a:buClr>
              <a:buSzTx/>
            </a:pPr>
            <a:r>
              <a:rPr lang="en-US" sz="2200" dirty="0" smtClean="0">
                <a:latin typeface="Arial" charset="0"/>
                <a:ea typeface="Arial" charset="0"/>
                <a:cs typeface="Arial" charset="0"/>
              </a:rPr>
              <a:t>What is the mean of </a:t>
            </a:r>
            <a:r>
              <a:rPr lang="en-US" sz="2200" dirty="0">
                <a:solidFill>
                  <a:schemeClr val="accent1"/>
                </a:solidFill>
                <a:latin typeface="Arial" charset="0"/>
                <a:ea typeface="Arial" charset="0"/>
                <a:cs typeface="Arial" charset="0"/>
              </a:rPr>
              <a:t>5, 2, 3, 1, 4</a:t>
            </a:r>
            <a:r>
              <a:rPr lang="en-US" sz="2200" dirty="0" smtClean="0">
                <a:latin typeface="Arial" charset="0"/>
                <a:ea typeface="Arial" charset="0"/>
                <a:cs typeface="Arial" charset="0"/>
              </a:rPr>
              <a:t>?</a:t>
            </a:r>
          </a:p>
          <a:p>
            <a:pPr marL="342900" indent="-342900" eaLnBrk="1" hangingPunct="1">
              <a:spcBef>
                <a:spcPts val="0"/>
              </a:spcBef>
              <a:spcAft>
                <a:spcPts val="1200"/>
              </a:spcAft>
              <a:buClr>
                <a:srgbClr val="4C4C4C"/>
              </a:buClr>
              <a:buSzTx/>
            </a:pPr>
            <a:endParaRPr lang="en-US" sz="2200" dirty="0" smtClean="0">
              <a:latin typeface="Arial" charset="0"/>
              <a:ea typeface="Arial" charset="0"/>
              <a:cs typeface="Arial" charset="0"/>
            </a:endParaRPr>
          </a:p>
          <a:p>
            <a:pPr marL="342900" indent="-342900" eaLnBrk="1" hangingPunct="1">
              <a:spcBef>
                <a:spcPts val="0"/>
              </a:spcBef>
              <a:spcAft>
                <a:spcPts val="1200"/>
              </a:spcAft>
              <a:buClr>
                <a:srgbClr val="4C4C4C"/>
              </a:buClr>
              <a:buSzTx/>
            </a:pPr>
            <a:r>
              <a:rPr lang="en-US" sz="2200" dirty="0" err="1" smtClean="0">
                <a:latin typeface="Arial" charset="0"/>
                <a:ea typeface="Arial" charset="0"/>
                <a:cs typeface="Arial" charset="0"/>
              </a:rPr>
              <a:t>Pyret</a:t>
            </a:r>
            <a:r>
              <a:rPr lang="en-US" sz="2200" dirty="0" smtClean="0">
                <a:latin typeface="Arial" charset="0"/>
                <a:ea typeface="Arial" charset="0"/>
                <a:cs typeface="Arial" charset="0"/>
              </a:rPr>
              <a:t> has a </a:t>
            </a:r>
            <a:r>
              <a:rPr lang="en-US" sz="2200" dirty="0" smtClean="0">
                <a:latin typeface="Courier New" charset="0"/>
                <a:ea typeface="Courier New" charset="0"/>
                <a:cs typeface="Courier New" charset="0"/>
              </a:rPr>
              <a:t>mean</a:t>
            </a:r>
            <a:r>
              <a:rPr lang="en-US" sz="2200" dirty="0" smtClean="0">
                <a:latin typeface="Arial" charset="0"/>
                <a:ea typeface="Arial" charset="0"/>
                <a:cs typeface="Arial" charset="0"/>
              </a:rPr>
              <a:t> function for tables!</a:t>
            </a:r>
            <a:endParaRPr lang="en-US" sz="2200" dirty="0">
              <a:latin typeface="Arial" charset="0"/>
              <a:ea typeface="Arial" charset="0"/>
              <a:cs typeface="Arial" charset="0"/>
            </a:endParaRPr>
          </a:p>
          <a:p>
            <a:pPr eaLnBrk="1" hangingPunct="1">
              <a:spcBef>
                <a:spcPts val="0"/>
              </a:spcBef>
              <a:spcAft>
                <a:spcPts val="0"/>
              </a:spcAft>
              <a:buClr>
                <a:srgbClr val="4C4C4C"/>
              </a:buClr>
              <a:buSzTx/>
              <a:buNone/>
            </a:pPr>
            <a:r>
              <a:rPr lang="en-US" sz="2200" dirty="0" smtClean="0">
                <a:solidFill>
                  <a:schemeClr val="accent1"/>
                </a:solidFill>
                <a:latin typeface="Courier New" charset="0"/>
                <a:ea typeface="Courier New" charset="0"/>
                <a:cs typeface="Courier New" charset="0"/>
              </a:rPr>
              <a:t>mean </a:t>
            </a:r>
            <a:r>
              <a:rPr lang="en-US" sz="2200" kern="600" spc="-300" dirty="0" smtClean="0">
                <a:solidFill>
                  <a:schemeClr val="accent1"/>
                </a:solidFill>
                <a:latin typeface="Courier New" charset="0"/>
                <a:ea typeface="Courier New" charset="0"/>
                <a:cs typeface="Courier New" charset="0"/>
              </a:rPr>
              <a:t>::</a:t>
            </a:r>
            <a:r>
              <a:rPr lang="en-US" sz="2200" dirty="0" smtClean="0">
                <a:solidFill>
                  <a:schemeClr val="accent1"/>
                </a:solidFill>
                <a:latin typeface="Courier New" charset="0"/>
                <a:ea typeface="Courier New" charset="0"/>
                <a:cs typeface="Courier New" charset="0"/>
              </a:rPr>
              <a:t> (t </a:t>
            </a:r>
            <a:r>
              <a:rPr lang="en-US" sz="2200" kern="600" spc="-300" dirty="0">
                <a:solidFill>
                  <a:schemeClr val="accent1"/>
                </a:solidFill>
                <a:latin typeface="Courier New" charset="0"/>
                <a:ea typeface="Courier New" charset="0"/>
                <a:cs typeface="Courier New" charset="0"/>
              </a:rPr>
              <a:t>::</a:t>
            </a:r>
            <a:r>
              <a:rPr lang="en-US" sz="2200" dirty="0" smtClean="0">
                <a:solidFill>
                  <a:schemeClr val="accent1"/>
                </a:solidFill>
                <a:latin typeface="Courier New" charset="0"/>
                <a:ea typeface="Courier New" charset="0"/>
                <a:cs typeface="Courier New" charset="0"/>
              </a:rPr>
              <a:t> Table, col </a:t>
            </a:r>
            <a:r>
              <a:rPr lang="en-US" sz="2200" kern="600" spc="-300" dirty="0">
                <a:solidFill>
                  <a:schemeClr val="accent1"/>
                </a:solidFill>
                <a:latin typeface="Courier New" charset="0"/>
                <a:ea typeface="Courier New" charset="0"/>
                <a:cs typeface="Courier New" charset="0"/>
              </a:rPr>
              <a:t>::</a:t>
            </a:r>
            <a:r>
              <a:rPr lang="en-US" sz="2200" dirty="0" smtClean="0">
                <a:solidFill>
                  <a:schemeClr val="accent1"/>
                </a:solidFill>
                <a:latin typeface="Courier New" charset="0"/>
                <a:ea typeface="Courier New" charset="0"/>
                <a:cs typeface="Courier New" charset="0"/>
              </a:rPr>
              <a:t> String) </a:t>
            </a:r>
            <a:r>
              <a:rPr lang="en-US" sz="2200" dirty="0" smtClean="0">
                <a:solidFill>
                  <a:schemeClr val="accent1"/>
                </a:solidFill>
                <a:latin typeface="Courier New" charset="0"/>
                <a:ea typeface="Courier New" charset="0"/>
                <a:cs typeface="Courier New" charset="0"/>
                <a:sym typeface="Wingdings"/>
              </a:rPr>
              <a:t> Number</a:t>
            </a:r>
          </a:p>
          <a:p>
            <a:pPr marL="328613" lvl="1" indent="-328613" eaLnBrk="1" hangingPunct="1">
              <a:spcBef>
                <a:spcPts val="0"/>
              </a:spcBef>
              <a:spcAft>
                <a:spcPts val="0"/>
              </a:spcAft>
              <a:buClr>
                <a:srgbClr val="4C4C4C"/>
              </a:buClr>
              <a:buSzTx/>
              <a:buNone/>
            </a:pPr>
            <a:r>
              <a:rPr lang="en-US" dirty="0" smtClean="0">
                <a:solidFill>
                  <a:schemeClr val="accent1"/>
                </a:solidFill>
                <a:latin typeface="Courier New" charset="0"/>
                <a:ea typeface="Courier New" charset="0"/>
                <a:cs typeface="Courier New" charset="0"/>
                <a:sym typeface="Wingdings"/>
              </a:rPr>
              <a:t>mean(animals-table, “weeks”)</a:t>
            </a:r>
            <a:endParaRPr lang="en-US"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9106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Median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800"/>
              </a:spcAft>
              <a:buClr>
                <a:srgbClr val="4C4C4C"/>
              </a:buClr>
              <a:buSzTx/>
            </a:pPr>
            <a:r>
              <a:rPr lang="en-US" sz="2200" dirty="0">
                <a:latin typeface="Arial" charset="0"/>
                <a:ea typeface="Arial" charset="0"/>
                <a:cs typeface="Arial" charset="0"/>
              </a:rPr>
              <a:t>The </a:t>
            </a:r>
            <a:r>
              <a:rPr lang="en-US" sz="2200" i="1" dirty="0">
                <a:latin typeface="Arial" charset="0"/>
                <a:ea typeface="Arial" charset="0"/>
                <a:cs typeface="Arial" charset="0"/>
              </a:rPr>
              <a:t>Median</a:t>
            </a:r>
            <a:r>
              <a:rPr lang="en-US" sz="2200" dirty="0">
                <a:latin typeface="Arial" charset="0"/>
                <a:ea typeface="Arial" charset="0"/>
                <a:cs typeface="Arial" charset="0"/>
              </a:rPr>
              <a:t> is the “middle” value of a </a:t>
            </a:r>
            <a:r>
              <a:rPr lang="en-US" sz="2200" dirty="0" smtClean="0">
                <a:latin typeface="Arial" charset="0"/>
                <a:ea typeface="Arial" charset="0"/>
                <a:cs typeface="Arial" charset="0"/>
              </a:rPr>
              <a:t>sorted list </a:t>
            </a:r>
            <a:r>
              <a:rPr lang="en-US" sz="2200" dirty="0">
                <a:latin typeface="Arial" charset="0"/>
                <a:ea typeface="Arial" charset="0"/>
                <a:cs typeface="Arial" charset="0"/>
              </a:rPr>
              <a:t>of numbers </a:t>
            </a:r>
            <a:endParaRPr lang="en-US" sz="2200" dirty="0" smtClean="0">
              <a:latin typeface="Arial" charset="0"/>
              <a:ea typeface="Arial" charset="0"/>
              <a:cs typeface="Arial" charset="0"/>
            </a:endParaRPr>
          </a:p>
          <a:p>
            <a:pPr marL="342900" indent="-342900" eaLnBrk="1" hangingPunct="1">
              <a:spcBef>
                <a:spcPts val="0"/>
              </a:spcBef>
              <a:spcAft>
                <a:spcPts val="1800"/>
              </a:spcAft>
              <a:buClr>
                <a:srgbClr val="4C4C4C"/>
              </a:buClr>
              <a:buSzTx/>
            </a:pPr>
            <a:r>
              <a:rPr lang="en-US" sz="2200" dirty="0" smtClean="0">
                <a:latin typeface="Arial" charset="0"/>
                <a:ea typeface="Arial" charset="0"/>
                <a:cs typeface="Arial" charset="0"/>
              </a:rPr>
              <a:t>What is the mean of   </a:t>
            </a:r>
            <a:r>
              <a:rPr lang="en-US" sz="2200" dirty="0">
                <a:solidFill>
                  <a:schemeClr val="accent1"/>
                </a:solidFill>
                <a:latin typeface="Arial" charset="0"/>
                <a:ea typeface="Arial" charset="0"/>
                <a:cs typeface="Arial" charset="0"/>
              </a:rPr>
              <a:t>5</a:t>
            </a:r>
            <a:r>
              <a:rPr lang="en-US" sz="2200" dirty="0" smtClean="0">
                <a:solidFill>
                  <a:schemeClr val="accent1"/>
                </a:solidFill>
                <a:latin typeface="Arial" charset="0"/>
                <a:ea typeface="Arial" charset="0"/>
                <a:cs typeface="Arial" charset="0"/>
              </a:rPr>
              <a:t>, 2, 3, 1, </a:t>
            </a:r>
            <a:r>
              <a:rPr lang="en-US" sz="2200" dirty="0">
                <a:solidFill>
                  <a:schemeClr val="accent1"/>
                </a:solidFill>
                <a:latin typeface="Arial" charset="0"/>
                <a:ea typeface="Arial" charset="0"/>
                <a:cs typeface="Arial" charset="0"/>
              </a:rPr>
              <a:t>4</a:t>
            </a:r>
            <a:r>
              <a:rPr lang="en-US" sz="2200" dirty="0" smtClean="0">
                <a:latin typeface="Arial" charset="0"/>
                <a:ea typeface="Arial" charset="0"/>
                <a:cs typeface="Arial" charset="0"/>
              </a:rPr>
              <a:t>?</a:t>
            </a:r>
          </a:p>
          <a:p>
            <a:pPr marL="342900" indent="-342900" eaLnBrk="1" hangingPunct="1">
              <a:spcBef>
                <a:spcPts val="0"/>
              </a:spcBef>
              <a:spcAft>
                <a:spcPts val="1800"/>
              </a:spcAft>
              <a:buClr>
                <a:srgbClr val="4C4C4C"/>
              </a:buClr>
              <a:buSzTx/>
            </a:pPr>
            <a:r>
              <a:rPr lang="en-US" sz="2200" dirty="0" smtClean="0">
                <a:latin typeface="Arial" charset="0"/>
                <a:ea typeface="Arial" charset="0"/>
                <a:cs typeface="Arial" charset="0"/>
              </a:rPr>
              <a:t>If there is no “middle”, take the mean of the “middle two”</a:t>
            </a:r>
            <a:endParaRPr lang="en-US" sz="2200" dirty="0">
              <a:latin typeface="Arial" charset="0"/>
              <a:ea typeface="Arial" charset="0"/>
              <a:cs typeface="Arial" charset="0"/>
            </a:endParaRPr>
          </a:p>
          <a:p>
            <a:pPr marL="342900" indent="-342900" eaLnBrk="1" hangingPunct="1">
              <a:spcBef>
                <a:spcPts val="0"/>
              </a:spcBef>
              <a:spcAft>
                <a:spcPts val="1800"/>
              </a:spcAft>
              <a:buClr>
                <a:srgbClr val="4C4C4C"/>
              </a:buClr>
              <a:buSzTx/>
            </a:pPr>
            <a:r>
              <a:rPr lang="en-US" sz="2200" dirty="0">
                <a:latin typeface="Arial" charset="0"/>
                <a:ea typeface="Arial" charset="0"/>
                <a:cs typeface="Arial" charset="0"/>
              </a:rPr>
              <a:t>What is the mean of   </a:t>
            </a:r>
            <a:r>
              <a:rPr lang="en-US" sz="2200" dirty="0">
                <a:solidFill>
                  <a:schemeClr val="accent1"/>
                </a:solidFill>
                <a:latin typeface="Arial" charset="0"/>
                <a:ea typeface="Arial" charset="0"/>
                <a:cs typeface="Arial" charset="0"/>
              </a:rPr>
              <a:t>5, 2, 3, 1, </a:t>
            </a:r>
            <a:r>
              <a:rPr lang="en-US" sz="2200" dirty="0" smtClean="0">
                <a:solidFill>
                  <a:schemeClr val="accent1"/>
                </a:solidFill>
                <a:latin typeface="Arial" charset="0"/>
                <a:ea typeface="Arial" charset="0"/>
                <a:cs typeface="Arial" charset="0"/>
              </a:rPr>
              <a:t>4, 6</a:t>
            </a:r>
            <a:r>
              <a:rPr lang="en-US" sz="2200" dirty="0" smtClean="0">
                <a:latin typeface="Arial" charset="0"/>
                <a:ea typeface="Arial" charset="0"/>
                <a:cs typeface="Arial" charset="0"/>
              </a:rPr>
              <a:t>?</a:t>
            </a:r>
            <a:endParaRPr lang="en-US" sz="2200" dirty="0">
              <a:latin typeface="Arial" charset="0"/>
              <a:ea typeface="Arial" charset="0"/>
              <a:cs typeface="Arial" charset="0"/>
            </a:endParaRPr>
          </a:p>
          <a:p>
            <a:pPr eaLnBrk="1" hangingPunct="1">
              <a:spcBef>
                <a:spcPts val="0"/>
              </a:spcBef>
              <a:spcAft>
                <a:spcPts val="1800"/>
              </a:spcAft>
              <a:buClr>
                <a:srgbClr val="4C4C4C"/>
              </a:buClr>
              <a:buSzTx/>
              <a:buNone/>
            </a:pPr>
            <a:endParaRPr lang="en-US" sz="2200" dirty="0" smtClean="0">
              <a:solidFill>
                <a:schemeClr val="accent1"/>
              </a:solidFill>
              <a:latin typeface="Courier New" charset="0"/>
              <a:ea typeface="Courier New" charset="0"/>
              <a:cs typeface="Courier New" charset="0"/>
            </a:endParaRPr>
          </a:p>
          <a:p>
            <a:pPr eaLnBrk="1" hangingPunct="1">
              <a:spcBef>
                <a:spcPts val="0"/>
              </a:spcBef>
              <a:spcAft>
                <a:spcPts val="600"/>
              </a:spcAft>
              <a:buClr>
                <a:srgbClr val="4C4C4C"/>
              </a:buClr>
              <a:buSzTx/>
              <a:buNone/>
            </a:pPr>
            <a:r>
              <a:rPr lang="en-US" sz="2200" dirty="0" smtClean="0">
                <a:solidFill>
                  <a:schemeClr val="accent1"/>
                </a:solidFill>
                <a:latin typeface="Courier New" charset="0"/>
                <a:ea typeface="Courier New" charset="0"/>
                <a:cs typeface="Courier New" charset="0"/>
              </a:rPr>
              <a:t>median </a:t>
            </a:r>
            <a:r>
              <a:rPr lang="en-US" sz="2200" kern="600" spc="-300" dirty="0" smtClean="0">
                <a:solidFill>
                  <a:schemeClr val="accent1"/>
                </a:solidFill>
                <a:latin typeface="Courier New" charset="0"/>
                <a:ea typeface="Courier New" charset="0"/>
                <a:cs typeface="Courier New" charset="0"/>
              </a:rPr>
              <a:t>::</a:t>
            </a:r>
            <a:r>
              <a:rPr lang="en-US" sz="2200" dirty="0" smtClean="0">
                <a:solidFill>
                  <a:schemeClr val="accent1"/>
                </a:solidFill>
                <a:latin typeface="Courier New" charset="0"/>
                <a:ea typeface="Courier New" charset="0"/>
                <a:cs typeface="Courier New" charset="0"/>
              </a:rPr>
              <a:t> (t </a:t>
            </a:r>
            <a:r>
              <a:rPr lang="en-US" sz="2200" kern="600" spc="-300" dirty="0">
                <a:solidFill>
                  <a:schemeClr val="accent1"/>
                </a:solidFill>
                <a:latin typeface="Courier New" charset="0"/>
                <a:ea typeface="Courier New" charset="0"/>
                <a:cs typeface="Courier New" charset="0"/>
              </a:rPr>
              <a:t>::</a:t>
            </a:r>
            <a:r>
              <a:rPr lang="en-US" sz="2200" dirty="0" smtClean="0">
                <a:solidFill>
                  <a:schemeClr val="accent1"/>
                </a:solidFill>
                <a:latin typeface="Courier New" charset="0"/>
                <a:ea typeface="Courier New" charset="0"/>
                <a:cs typeface="Courier New" charset="0"/>
              </a:rPr>
              <a:t> Table, col </a:t>
            </a:r>
            <a:r>
              <a:rPr lang="en-US" sz="2200" kern="600" spc="-300" dirty="0">
                <a:solidFill>
                  <a:schemeClr val="accent1"/>
                </a:solidFill>
                <a:latin typeface="Courier New" charset="0"/>
                <a:ea typeface="Courier New" charset="0"/>
                <a:cs typeface="Courier New" charset="0"/>
              </a:rPr>
              <a:t>::</a:t>
            </a:r>
            <a:r>
              <a:rPr lang="en-US" sz="2200" dirty="0" smtClean="0">
                <a:solidFill>
                  <a:schemeClr val="accent1"/>
                </a:solidFill>
                <a:latin typeface="Courier New" charset="0"/>
                <a:ea typeface="Courier New" charset="0"/>
                <a:cs typeface="Courier New" charset="0"/>
              </a:rPr>
              <a:t> String) </a:t>
            </a:r>
            <a:r>
              <a:rPr lang="en-US" sz="2200" dirty="0" smtClean="0">
                <a:solidFill>
                  <a:schemeClr val="accent1"/>
                </a:solidFill>
                <a:latin typeface="Courier New" charset="0"/>
                <a:ea typeface="Courier New" charset="0"/>
                <a:cs typeface="Courier New" charset="0"/>
                <a:sym typeface="Wingdings"/>
              </a:rPr>
              <a:t> Number</a:t>
            </a:r>
          </a:p>
          <a:p>
            <a:pPr marL="328613" lvl="1" indent="-328613" eaLnBrk="1" hangingPunct="1">
              <a:spcBef>
                <a:spcPts val="0"/>
              </a:spcBef>
              <a:spcAft>
                <a:spcPts val="600"/>
              </a:spcAft>
              <a:buClr>
                <a:srgbClr val="4C4C4C"/>
              </a:buClr>
              <a:buSzTx/>
              <a:buNone/>
            </a:pPr>
            <a:r>
              <a:rPr lang="en-US" sz="2200" dirty="0" smtClean="0">
                <a:solidFill>
                  <a:schemeClr val="accent1"/>
                </a:solidFill>
                <a:latin typeface="Courier New" charset="0"/>
                <a:ea typeface="Courier New" charset="0"/>
                <a:cs typeface="Courier New" charset="0"/>
                <a:sym typeface="Wingdings"/>
              </a:rPr>
              <a:t>median(animals-table, “weeks”)</a:t>
            </a:r>
            <a:endParaRPr lang="en-US" sz="2200"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22432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Authentic &amp; Accessible</a:t>
            </a:r>
          </a:p>
        </p:txBody>
      </p:sp>
      <p:sp>
        <p:nvSpPr>
          <p:cNvPr id="3" name="Content Placeholder 2"/>
          <p:cNvSpPr>
            <a:spLocks noGrp="1"/>
          </p:cNvSpPr>
          <p:nvPr>
            <p:ph idx="1"/>
          </p:nvPr>
        </p:nvSpPr>
        <p:spPr/>
        <p:txBody>
          <a:bodyPr/>
          <a:lstStyle/>
          <a:p>
            <a:pPr>
              <a:lnSpc>
                <a:spcPct val="200000"/>
              </a:lnSpc>
            </a:pPr>
            <a:r>
              <a:rPr lang="en-US" altLang="en-US" sz="2400" dirty="0">
                <a:ea typeface="ＭＳ Ｐゴシック" charset="-128"/>
                <a:cs typeface="Helvetica" charset="0"/>
              </a:rPr>
              <a:t>Build a DS tool made for learning!</a:t>
            </a:r>
          </a:p>
          <a:p>
            <a:pPr>
              <a:lnSpc>
                <a:spcPct val="200000"/>
              </a:lnSpc>
            </a:pPr>
            <a:r>
              <a:rPr lang="en-US" altLang="en-US" sz="2400" dirty="0">
                <a:ea typeface="ＭＳ Ｐゴシック" charset="-128"/>
                <a:cs typeface="Helvetica" charset="0"/>
              </a:rPr>
              <a:t>Easy importing from Google Sheets</a:t>
            </a:r>
          </a:p>
          <a:p>
            <a:pPr>
              <a:lnSpc>
                <a:spcPct val="200000"/>
              </a:lnSpc>
            </a:pPr>
            <a:r>
              <a:rPr lang="en-US" altLang="en-US" sz="2400" dirty="0">
                <a:ea typeface="ＭＳ Ｐゴシック" charset="-128"/>
                <a:cs typeface="Helvetica" charset="0"/>
              </a:rPr>
              <a:t>Make tables as easy as numbers</a:t>
            </a:r>
          </a:p>
          <a:p>
            <a:pPr>
              <a:lnSpc>
                <a:spcPct val="200000"/>
              </a:lnSpc>
            </a:pPr>
            <a:r>
              <a:rPr lang="en-US" altLang="en-US" sz="2400" dirty="0">
                <a:ea typeface="ＭＳ Ｐゴシック" charset="-128"/>
                <a:cs typeface="Helvetica" charset="0"/>
              </a:rPr>
              <a:t>If tables are </a:t>
            </a:r>
            <a:r>
              <a:rPr lang="en-US" altLang="en-US" sz="2400" i="1" dirty="0">
                <a:ea typeface="ＭＳ Ｐゴシック" charset="-128"/>
                <a:cs typeface="Helvetica" charset="0"/>
              </a:rPr>
              <a:t>values</a:t>
            </a:r>
            <a:r>
              <a:rPr lang="en-US" altLang="en-US" sz="2400" dirty="0">
                <a:ea typeface="ＭＳ Ｐゴシック" charset="-128"/>
                <a:cs typeface="Helvetica" charset="0"/>
              </a:rPr>
              <a:t>, queries are </a:t>
            </a:r>
            <a:r>
              <a:rPr lang="en-US" altLang="en-US" sz="2400" i="1" dirty="0">
                <a:ea typeface="ＭＳ Ｐゴシック" charset="-128"/>
                <a:cs typeface="Helvetica" charset="0"/>
              </a:rPr>
              <a:t>expressions</a:t>
            </a:r>
          </a:p>
          <a:p>
            <a:pPr lvl="1">
              <a:lnSpc>
                <a:spcPct val="200000"/>
              </a:lnSpc>
              <a:buFont typeface="Wingdings" charset="2"/>
              <a:buChar char="Ø"/>
            </a:pPr>
            <a:r>
              <a:rPr lang="en-US" altLang="en-US" sz="2000" dirty="0">
                <a:ea typeface="ＭＳ Ｐゴシック" charset="-128"/>
                <a:cs typeface="Helvetica" charset="0"/>
              </a:rPr>
              <a:t>You can teach a real DS course </a:t>
            </a:r>
            <a:r>
              <a:rPr lang="mr-IN" altLang="en-US" sz="2000" dirty="0">
                <a:ea typeface="ＭＳ Ｐゴシック" charset="-128"/>
                <a:cs typeface="Helvetica" charset="0"/>
              </a:rPr>
              <a:t>–</a:t>
            </a:r>
            <a:r>
              <a:rPr lang="en-US" altLang="en-US" sz="2000" dirty="0">
                <a:ea typeface="ＭＳ Ｐゴシック" charset="-128"/>
                <a:cs typeface="Helvetica" charset="0"/>
              </a:rPr>
              <a:t> </a:t>
            </a:r>
            <a:r>
              <a:rPr lang="en-US" altLang="en-US" sz="2000" i="1" dirty="0">
                <a:ea typeface="ＭＳ Ｐゴシック" charset="-128"/>
                <a:cs typeface="Helvetica" charset="0"/>
              </a:rPr>
              <a:t>with #</a:t>
            </a:r>
            <a:r>
              <a:rPr lang="en-US" altLang="en-US" sz="2000" i="1" dirty="0" err="1">
                <a:ea typeface="ＭＳ Ｐゴシック" charset="-128"/>
                <a:cs typeface="Helvetica" charset="0"/>
              </a:rPr>
              <a:t>NoLoops</a:t>
            </a:r>
            <a:r>
              <a:rPr lang="en-US" altLang="en-US" sz="2000" i="1" dirty="0">
                <a:ea typeface="ＭＳ Ｐゴシック" charset="-128"/>
                <a:cs typeface="Helvetica" charset="0"/>
              </a:rPr>
              <a:t> and #</a:t>
            </a:r>
            <a:r>
              <a:rPr lang="en-US" altLang="en-US" sz="2000" i="1" dirty="0" err="1">
                <a:ea typeface="ＭＳ Ｐゴシック" charset="-128"/>
                <a:cs typeface="Helvetica" charset="0"/>
              </a:rPr>
              <a:t>NoArrays</a:t>
            </a:r>
            <a:r>
              <a:rPr lang="en-US" altLang="en-US" sz="2000" i="1" dirty="0">
                <a:ea typeface="ＭＳ Ｐゴシック" charset="-128"/>
                <a:cs typeface="Helvetica" charset="0"/>
              </a:rPr>
              <a:t>!</a:t>
            </a:r>
          </a:p>
          <a:p>
            <a:pPr>
              <a:lnSpc>
                <a:spcPct val="200000"/>
              </a:lnSpc>
            </a:pPr>
            <a:r>
              <a:rPr lang="en-US" altLang="en-US" sz="2400" dirty="0">
                <a:ea typeface="ＭＳ Ｐゴシック" charset="-128"/>
                <a:cs typeface="Helvetica" charset="0"/>
              </a:rPr>
              <a:t>Getting the tool right is necessary, but not sufficient</a:t>
            </a:r>
          </a:p>
        </p:txBody>
      </p:sp>
      <p:sp>
        <p:nvSpPr>
          <p:cNvPr id="8" name="Footer Placeholder 7"/>
          <p:cNvSpPr>
            <a:spLocks noGrp="1"/>
          </p:cNvSpPr>
          <p:nvPr>
            <p:ph type="ftr" sz="quarter" idx="11"/>
          </p:nvPr>
        </p:nvSpPr>
        <p:spPr/>
        <p:txBody>
          <a:bodyPr/>
          <a:lstStyle/>
          <a:p>
            <a:pPr>
              <a:defRPr/>
            </a:pPr>
            <a:r>
              <a:rPr lang="en-US"/>
              <a:t>www.BootstrapWorld.org     |    #BootstrapCS</a:t>
            </a:r>
            <a:endParaRPr lang="en-US" dirty="0"/>
          </a:p>
        </p:txBody>
      </p:sp>
      <p:grpSp>
        <p:nvGrpSpPr>
          <p:cNvPr id="7" name="Group 6"/>
          <p:cNvGrpSpPr/>
          <p:nvPr/>
        </p:nvGrpSpPr>
        <p:grpSpPr>
          <a:xfrm>
            <a:off x="6477000" y="1143001"/>
            <a:ext cx="2581156" cy="2190452"/>
            <a:chOff x="6648622" y="1143001"/>
            <a:chExt cx="2581156" cy="2190452"/>
          </a:xfrm>
        </p:grpSpPr>
        <p:pic>
          <p:nvPicPr>
            <p:cNvPr id="5" name="Picture 4"/>
            <p:cNvPicPr>
              <a:picLocks noChangeAspect="1"/>
            </p:cNvPicPr>
            <p:nvPr/>
          </p:nvPicPr>
          <p:blipFill>
            <a:blip r:embed="rId3"/>
            <a:stretch>
              <a:fillRect/>
            </a:stretch>
          </p:blipFill>
          <p:spPr>
            <a:xfrm>
              <a:off x="7074406" y="1143001"/>
              <a:ext cx="1736272" cy="1676400"/>
            </a:xfrm>
            <a:prstGeom prst="rect">
              <a:avLst/>
            </a:prstGeom>
          </p:spPr>
        </p:pic>
        <p:sp>
          <p:nvSpPr>
            <p:cNvPr id="6" name="TextBox 5"/>
            <p:cNvSpPr txBox="1"/>
            <p:nvPr/>
          </p:nvSpPr>
          <p:spPr>
            <a:xfrm>
              <a:off x="6648622" y="2871788"/>
              <a:ext cx="2581156" cy="461665"/>
            </a:xfrm>
            <a:prstGeom prst="rect">
              <a:avLst/>
            </a:prstGeom>
            <a:noFill/>
          </p:spPr>
          <p:txBody>
            <a:bodyPr wrap="none" rtlCol="0">
              <a:spAutoFit/>
            </a:bodyPr>
            <a:lstStyle/>
            <a:p>
              <a:r>
                <a:rPr lang="en-US" dirty="0" err="1">
                  <a:solidFill>
                    <a:schemeClr val="bg1"/>
                  </a:solidFill>
                  <a:latin typeface="Courier New" charset="0"/>
                  <a:ea typeface="Courier New" charset="0"/>
                  <a:cs typeface="Courier New" charset="0"/>
                </a:rPr>
                <a:t>www.pyret.org</a:t>
              </a:r>
              <a:endParaRPr lang="en-US" dirty="0">
                <a:solidFill>
                  <a:schemeClr val="bg1"/>
                </a:solidFill>
                <a:latin typeface="Courier New" charset="0"/>
                <a:ea typeface="Courier New" charset="0"/>
                <a:cs typeface="Courier New" charset="0"/>
              </a:endParaRPr>
            </a:p>
          </p:txBody>
        </p:sp>
      </p:grpSp>
    </p:spTree>
    <p:extLst>
      <p:ext uri="{BB962C8B-B14F-4D97-AF65-F5344CB8AC3E}">
        <p14:creationId xmlns:p14="http://schemas.microsoft.com/office/powerpoint/2010/main" val="210428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Modes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3896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The </a:t>
            </a:r>
            <a:r>
              <a:rPr lang="en-US" sz="2200" i="1" dirty="0" smtClean="0">
                <a:latin typeface="Arial" charset="0"/>
                <a:ea typeface="Arial" charset="0"/>
                <a:cs typeface="Arial" charset="0"/>
              </a:rPr>
              <a:t>Modes </a:t>
            </a:r>
            <a:r>
              <a:rPr lang="en-US" sz="2200" dirty="0" smtClean="0">
                <a:latin typeface="Arial" charset="0"/>
                <a:ea typeface="Arial" charset="0"/>
                <a:cs typeface="Arial" charset="0"/>
              </a:rPr>
              <a:t>are the “most repeated” </a:t>
            </a:r>
            <a:r>
              <a:rPr lang="en-US" sz="2200" dirty="0">
                <a:latin typeface="Arial" charset="0"/>
                <a:ea typeface="Arial" charset="0"/>
                <a:cs typeface="Arial" charset="0"/>
              </a:rPr>
              <a:t>value </a:t>
            </a:r>
            <a:r>
              <a:rPr lang="en-US" sz="2200" dirty="0" smtClean="0">
                <a:latin typeface="Arial" charset="0"/>
                <a:ea typeface="Arial" charset="0"/>
                <a:cs typeface="Arial" charset="0"/>
              </a:rPr>
              <a:t>in a list </a:t>
            </a:r>
            <a:r>
              <a:rPr lang="en-US" sz="2200" dirty="0">
                <a:latin typeface="Arial" charset="0"/>
                <a:ea typeface="Arial" charset="0"/>
                <a:cs typeface="Arial" charset="0"/>
              </a:rPr>
              <a:t>of numbers </a:t>
            </a:r>
            <a:endParaRPr lang="en-US" sz="2200" dirty="0" smtClean="0">
              <a:latin typeface="Arial" charset="0"/>
              <a:ea typeface="Arial" charset="0"/>
              <a:cs typeface="Arial" charset="0"/>
            </a:endParaRPr>
          </a:p>
          <a:p>
            <a:pPr marL="342900" indent="-342900" eaLnBrk="1" hangingPunct="1">
              <a:spcAft>
                <a:spcPts val="1800"/>
              </a:spcAft>
              <a:buClr>
                <a:srgbClr val="4C4C4C"/>
              </a:buClr>
              <a:buSzTx/>
            </a:pPr>
            <a:r>
              <a:rPr lang="en-US" sz="2200" dirty="0" smtClean="0">
                <a:latin typeface="Arial" charset="0"/>
                <a:ea typeface="Arial" charset="0"/>
                <a:cs typeface="Arial" charset="0"/>
              </a:rPr>
              <a:t>What are the modes of   </a:t>
            </a:r>
            <a:r>
              <a:rPr lang="en-US" sz="2200" dirty="0">
                <a:solidFill>
                  <a:schemeClr val="accent1"/>
                </a:solidFill>
                <a:latin typeface="Arial" charset="0"/>
                <a:ea typeface="Arial" charset="0"/>
                <a:cs typeface="Arial" charset="0"/>
              </a:rPr>
              <a:t>5</a:t>
            </a:r>
            <a:r>
              <a:rPr lang="en-US" sz="2200" dirty="0" smtClean="0">
                <a:solidFill>
                  <a:schemeClr val="accent1"/>
                </a:solidFill>
                <a:latin typeface="Arial" charset="0"/>
                <a:ea typeface="Arial" charset="0"/>
                <a:cs typeface="Arial" charset="0"/>
              </a:rPr>
              <a:t>, 2, 3, 3, 1, </a:t>
            </a:r>
            <a:r>
              <a:rPr lang="en-US" sz="2200" dirty="0">
                <a:solidFill>
                  <a:schemeClr val="accent1"/>
                </a:solidFill>
                <a:latin typeface="Arial" charset="0"/>
                <a:ea typeface="Arial" charset="0"/>
                <a:cs typeface="Arial" charset="0"/>
              </a:rPr>
              <a:t>4</a:t>
            </a:r>
            <a:r>
              <a:rPr lang="en-US" sz="2200" dirty="0" smtClean="0">
                <a:latin typeface="Arial" charset="0"/>
                <a:ea typeface="Arial" charset="0"/>
                <a:cs typeface="Arial" charset="0"/>
              </a:rPr>
              <a:t>?</a:t>
            </a:r>
          </a:p>
          <a:p>
            <a:pPr marL="342900" indent="-342900" eaLnBrk="1" hangingPunct="1">
              <a:spcAft>
                <a:spcPts val="1800"/>
              </a:spcAft>
              <a:buClr>
                <a:srgbClr val="4C4C4C"/>
              </a:buClr>
              <a:buSzTx/>
            </a:pPr>
            <a:r>
              <a:rPr lang="en-US" sz="2200" dirty="0" smtClean="0">
                <a:latin typeface="Arial" charset="0"/>
                <a:ea typeface="Arial" charset="0"/>
                <a:cs typeface="Arial" charset="0"/>
              </a:rPr>
              <a:t>There can be </a:t>
            </a:r>
            <a:r>
              <a:rPr lang="en-US" sz="2200" b="1" dirty="0" smtClean="0">
                <a:latin typeface="Arial" charset="0"/>
                <a:ea typeface="Arial" charset="0"/>
                <a:cs typeface="Arial" charset="0"/>
              </a:rPr>
              <a:t>more multiple modes: </a:t>
            </a:r>
            <a:r>
              <a:rPr lang="en-US" sz="2200" dirty="0">
                <a:solidFill>
                  <a:schemeClr val="accent1"/>
                </a:solidFill>
                <a:latin typeface="Arial" charset="0"/>
                <a:ea typeface="Arial" charset="0"/>
                <a:cs typeface="Arial" charset="0"/>
              </a:rPr>
              <a:t>5, 2, 3, </a:t>
            </a:r>
            <a:r>
              <a:rPr lang="en-US" sz="2200" dirty="0" smtClean="0">
                <a:solidFill>
                  <a:schemeClr val="accent1"/>
                </a:solidFill>
                <a:latin typeface="Arial" charset="0"/>
                <a:ea typeface="Arial" charset="0"/>
                <a:cs typeface="Arial" charset="0"/>
              </a:rPr>
              <a:t>3, 1</a:t>
            </a:r>
            <a:r>
              <a:rPr lang="en-US" sz="2200" dirty="0">
                <a:solidFill>
                  <a:schemeClr val="accent1"/>
                </a:solidFill>
                <a:latin typeface="Arial" charset="0"/>
                <a:ea typeface="Arial" charset="0"/>
                <a:cs typeface="Arial" charset="0"/>
              </a:rPr>
              <a:t>, 4, </a:t>
            </a:r>
            <a:r>
              <a:rPr lang="en-US" sz="2200" dirty="0" smtClean="0">
                <a:solidFill>
                  <a:schemeClr val="accent1"/>
                </a:solidFill>
                <a:latin typeface="Arial" charset="0"/>
                <a:ea typeface="Arial" charset="0"/>
                <a:cs typeface="Arial" charset="0"/>
              </a:rPr>
              <a:t>6, 5</a:t>
            </a:r>
            <a:endParaRPr lang="en-US" sz="2200" dirty="0">
              <a:latin typeface="Arial" charset="0"/>
              <a:ea typeface="Arial" charset="0"/>
              <a:cs typeface="Arial" charset="0"/>
            </a:endParaRPr>
          </a:p>
          <a:p>
            <a:pPr marL="342900" indent="-342900" eaLnBrk="1" hangingPunct="1">
              <a:spcAft>
                <a:spcPts val="1800"/>
              </a:spcAft>
              <a:buClr>
                <a:srgbClr val="4C4C4C"/>
              </a:buClr>
              <a:buSzTx/>
            </a:pPr>
            <a:r>
              <a:rPr lang="en-US" sz="2200" dirty="0" smtClean="0">
                <a:latin typeface="Arial" charset="0"/>
                <a:ea typeface="Arial" charset="0"/>
                <a:cs typeface="Arial" charset="0"/>
              </a:rPr>
              <a:t>There can be </a:t>
            </a:r>
            <a:r>
              <a:rPr lang="en-US" sz="2200" b="1" dirty="0" smtClean="0">
                <a:latin typeface="Arial" charset="0"/>
                <a:ea typeface="Arial" charset="0"/>
                <a:cs typeface="Arial" charset="0"/>
              </a:rPr>
              <a:t>no modes: </a:t>
            </a:r>
            <a:r>
              <a:rPr lang="en-US" sz="2200" dirty="0" smtClean="0">
                <a:solidFill>
                  <a:schemeClr val="accent1"/>
                </a:solidFill>
                <a:latin typeface="Arial" charset="0"/>
                <a:ea typeface="Arial" charset="0"/>
                <a:cs typeface="Arial" charset="0"/>
              </a:rPr>
              <a:t>5</a:t>
            </a:r>
            <a:r>
              <a:rPr lang="en-US" sz="2200" dirty="0">
                <a:solidFill>
                  <a:schemeClr val="accent1"/>
                </a:solidFill>
                <a:latin typeface="Arial" charset="0"/>
                <a:ea typeface="Arial" charset="0"/>
                <a:cs typeface="Arial" charset="0"/>
              </a:rPr>
              <a:t>, 2, 3, 1, </a:t>
            </a:r>
            <a:r>
              <a:rPr lang="en-US" sz="2200" dirty="0" smtClean="0">
                <a:solidFill>
                  <a:schemeClr val="accent1"/>
                </a:solidFill>
                <a:latin typeface="Arial" charset="0"/>
                <a:ea typeface="Arial" charset="0"/>
                <a:cs typeface="Arial" charset="0"/>
              </a:rPr>
              <a:t>4, 6</a:t>
            </a:r>
            <a:r>
              <a:rPr lang="en-US" sz="2200" dirty="0" smtClean="0">
                <a:latin typeface="Arial" charset="0"/>
                <a:ea typeface="Arial" charset="0"/>
                <a:cs typeface="Arial" charset="0"/>
              </a:rPr>
              <a:t>?</a:t>
            </a:r>
            <a:endParaRPr lang="en-US" sz="2200" dirty="0">
              <a:latin typeface="Arial" charset="0"/>
              <a:ea typeface="Arial" charset="0"/>
              <a:cs typeface="Arial" charset="0"/>
            </a:endParaRPr>
          </a:p>
          <a:p>
            <a:pPr eaLnBrk="1" hangingPunct="1">
              <a:spcBef>
                <a:spcPts val="0"/>
              </a:spcBef>
              <a:spcAft>
                <a:spcPts val="1800"/>
              </a:spcAft>
              <a:buClr>
                <a:srgbClr val="4C4C4C"/>
              </a:buClr>
              <a:buSzTx/>
              <a:buNone/>
            </a:pPr>
            <a:endParaRPr lang="en-US" sz="2200" dirty="0" smtClean="0">
              <a:solidFill>
                <a:schemeClr val="accent1"/>
              </a:solidFill>
              <a:latin typeface="Courier New" charset="0"/>
              <a:ea typeface="Courier New" charset="0"/>
              <a:cs typeface="Courier New" charset="0"/>
            </a:endParaRPr>
          </a:p>
          <a:p>
            <a:pPr eaLnBrk="1" hangingPunct="1">
              <a:spcBef>
                <a:spcPts val="0"/>
              </a:spcBef>
              <a:spcAft>
                <a:spcPts val="600"/>
              </a:spcAft>
              <a:buClr>
                <a:srgbClr val="4C4C4C"/>
              </a:buClr>
              <a:buSzTx/>
              <a:buNone/>
            </a:pPr>
            <a:r>
              <a:rPr lang="en-US" sz="2200" dirty="0" smtClean="0">
                <a:solidFill>
                  <a:schemeClr val="accent1"/>
                </a:solidFill>
                <a:latin typeface="Courier New" charset="0"/>
                <a:ea typeface="Courier New" charset="0"/>
                <a:cs typeface="Courier New" charset="0"/>
              </a:rPr>
              <a:t>modes</a:t>
            </a:r>
            <a:r>
              <a:rPr lang="en-US" sz="2200" kern="600" spc="-300" dirty="0" smtClean="0">
                <a:solidFill>
                  <a:schemeClr val="accent1"/>
                </a:solidFill>
                <a:latin typeface="Courier New" charset="0"/>
                <a:ea typeface="Courier New" charset="0"/>
                <a:cs typeface="Courier New" charset="0"/>
              </a:rPr>
              <a:t>::</a:t>
            </a:r>
            <a:r>
              <a:rPr lang="en-US" sz="2200" dirty="0" smtClean="0">
                <a:solidFill>
                  <a:schemeClr val="accent1"/>
                </a:solidFill>
                <a:latin typeface="Courier New" charset="0"/>
                <a:ea typeface="Courier New" charset="0"/>
                <a:cs typeface="Courier New" charset="0"/>
              </a:rPr>
              <a:t> (t </a:t>
            </a:r>
            <a:r>
              <a:rPr lang="en-US" sz="2200" kern="600" spc="-300" dirty="0">
                <a:solidFill>
                  <a:schemeClr val="accent1"/>
                </a:solidFill>
                <a:latin typeface="Courier New" charset="0"/>
                <a:ea typeface="Courier New" charset="0"/>
                <a:cs typeface="Courier New" charset="0"/>
              </a:rPr>
              <a:t>::</a:t>
            </a:r>
            <a:r>
              <a:rPr lang="en-US" sz="2200" dirty="0" smtClean="0">
                <a:solidFill>
                  <a:schemeClr val="accent1"/>
                </a:solidFill>
                <a:latin typeface="Courier New" charset="0"/>
                <a:ea typeface="Courier New" charset="0"/>
                <a:cs typeface="Courier New" charset="0"/>
              </a:rPr>
              <a:t> Table, col </a:t>
            </a:r>
            <a:r>
              <a:rPr lang="en-US" sz="2200" kern="600" spc="-300" dirty="0">
                <a:solidFill>
                  <a:schemeClr val="accent1"/>
                </a:solidFill>
                <a:latin typeface="Courier New" charset="0"/>
                <a:ea typeface="Courier New" charset="0"/>
                <a:cs typeface="Courier New" charset="0"/>
              </a:rPr>
              <a:t>::</a:t>
            </a:r>
            <a:r>
              <a:rPr lang="en-US" sz="2200" dirty="0" smtClean="0">
                <a:solidFill>
                  <a:schemeClr val="accent1"/>
                </a:solidFill>
                <a:latin typeface="Courier New" charset="0"/>
                <a:ea typeface="Courier New" charset="0"/>
                <a:cs typeface="Courier New" charset="0"/>
              </a:rPr>
              <a:t> String) </a:t>
            </a:r>
            <a:r>
              <a:rPr lang="en-US" sz="2200" dirty="0" smtClean="0">
                <a:solidFill>
                  <a:schemeClr val="accent1"/>
                </a:solidFill>
                <a:latin typeface="Courier New" charset="0"/>
                <a:ea typeface="Courier New" charset="0"/>
                <a:cs typeface="Courier New" charset="0"/>
                <a:sym typeface="Wingdings"/>
              </a:rPr>
              <a:t> </a:t>
            </a:r>
            <a:r>
              <a:rPr lang="en-US" sz="2200" b="1" dirty="0" smtClean="0">
                <a:solidFill>
                  <a:schemeClr val="accent1"/>
                </a:solidFill>
                <a:latin typeface="Courier New" charset="0"/>
                <a:ea typeface="Courier New" charset="0"/>
                <a:cs typeface="Courier New" charset="0"/>
                <a:sym typeface="Wingdings"/>
              </a:rPr>
              <a:t>List&lt;Number&gt;</a:t>
            </a:r>
          </a:p>
          <a:p>
            <a:pPr marL="328613" lvl="1" indent="-328613" eaLnBrk="1" hangingPunct="1">
              <a:spcBef>
                <a:spcPts val="0"/>
              </a:spcBef>
              <a:spcAft>
                <a:spcPts val="600"/>
              </a:spcAft>
              <a:buClr>
                <a:srgbClr val="4C4C4C"/>
              </a:buClr>
              <a:buSzTx/>
              <a:buNone/>
            </a:pPr>
            <a:r>
              <a:rPr lang="en-US" sz="2200" dirty="0" smtClean="0">
                <a:solidFill>
                  <a:schemeClr val="accent1"/>
                </a:solidFill>
                <a:latin typeface="Courier New" charset="0"/>
                <a:ea typeface="Courier New" charset="0"/>
                <a:cs typeface="Courier New" charset="0"/>
                <a:sym typeface="Wingdings"/>
              </a:rPr>
              <a:t>modes(animals-table, “weeks”)</a:t>
            </a:r>
            <a:endParaRPr lang="en-US" sz="2200"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947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Using Measures of Center</a:t>
            </a:r>
            <a:endParaRPr lang="en-US" dirty="0"/>
          </a:p>
        </p:txBody>
      </p:sp>
      <p:sp>
        <p:nvSpPr>
          <p:cNvPr id="4" name="Rectangle 3"/>
          <p:cNvSpPr>
            <a:spLocks noChangeArrowheads="1"/>
          </p:cNvSpPr>
          <p:nvPr/>
        </p:nvSpPr>
        <p:spPr bwMode="auto">
          <a:xfrm>
            <a:off x="304800" y="1819275"/>
            <a:ext cx="8610600" cy="1206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a:lnSpc>
                <a:spcPct val="150000"/>
              </a:lnSpc>
              <a:buClr>
                <a:schemeClr val="bg1"/>
              </a:buClr>
            </a:pPr>
            <a:r>
              <a:rPr lang="en-US" sz="2400" dirty="0" smtClean="0">
                <a:solidFill>
                  <a:schemeClr val="bg1"/>
                </a:solidFill>
                <a:ea typeface="Helvetica" charset="0"/>
              </a:rPr>
              <a:t>Find the Mean, Median and Modes for another column</a:t>
            </a:r>
          </a:p>
          <a:p>
            <a:pPr marL="457200" indent="-457200">
              <a:lnSpc>
                <a:spcPct val="150000"/>
              </a:lnSpc>
              <a:buClr>
                <a:schemeClr val="bg1"/>
              </a:buClr>
            </a:pPr>
            <a:r>
              <a:rPr lang="en-US" sz="2400" dirty="0" smtClean="0">
                <a:solidFill>
                  <a:schemeClr val="bg1"/>
                </a:solidFill>
                <a:ea typeface="Helvetica" charset="0"/>
              </a:rPr>
              <a:t>Write your answers on page 24</a:t>
            </a:r>
            <a:endParaRPr lang="en-US" sz="2400" dirty="0">
              <a:solidFill>
                <a:schemeClr val="bg1"/>
              </a:solidFill>
              <a:ea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4970772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72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60363" indent="-342900">
              <a:buClr>
                <a:schemeClr val="bg1"/>
              </a:buClr>
              <a:tabLst>
                <a:tab pos="1655763" algn="l"/>
                <a:tab pos="2227263" algn="l"/>
                <a:tab pos="4746625" algn="l"/>
              </a:tabLst>
            </a:pPr>
            <a:r>
              <a:rPr lang="en-US" sz="2200" dirty="0"/>
              <a:t>Imagine that a math teacher is tracking their students’ grades. Here are the students’ grades on the first test.</a:t>
            </a:r>
          </a:p>
          <a:p>
            <a:r>
              <a:rPr lang="en-US" sz="2400" dirty="0"/>
              <a:t> </a:t>
            </a:r>
          </a:p>
          <a:p>
            <a:r>
              <a:rPr lang="en-US" sz="2200" dirty="0">
                <a:latin typeface="Courier New" charset="0"/>
                <a:ea typeface="Courier New" charset="0"/>
                <a:cs typeface="Courier New" charset="0"/>
              </a:rPr>
              <a:t>grade-list = [list: 68, 64, 62, 100, 100, 68, 67] </a:t>
            </a:r>
          </a:p>
          <a:p>
            <a:pPr fontAlgn="ctr"/>
            <a:endParaRPr lang="en-US" sz="2400" dirty="0"/>
          </a:p>
          <a:p>
            <a:pPr marL="344488" indent="-327025" fontAlgn="ctr">
              <a:buClr>
                <a:schemeClr val="bg1"/>
              </a:buClr>
              <a:tabLst>
                <a:tab pos="1655763" algn="l"/>
                <a:tab pos="2227263" algn="l"/>
                <a:tab pos="4746625" algn="l"/>
              </a:tabLst>
            </a:pPr>
            <a:r>
              <a:rPr lang="en-US" sz="2200" dirty="0"/>
              <a:t>Which measure gives the best indication of how the class did?</a:t>
            </a:r>
          </a:p>
          <a:p>
            <a:pPr lvl="1" fontAlgn="ctr"/>
            <a:r>
              <a:rPr lang="en-US" sz="2000" dirty="0"/>
              <a:t>mean: 75.57</a:t>
            </a:r>
          </a:p>
          <a:p>
            <a:pPr lvl="1" fontAlgn="ctr"/>
            <a:r>
              <a:rPr lang="en-US" sz="2000" dirty="0"/>
              <a:t>median: 68</a:t>
            </a:r>
          </a:p>
          <a:p>
            <a:pPr lvl="1" fontAlgn="ctr"/>
            <a:r>
              <a:rPr lang="en-US" sz="2000" dirty="0"/>
              <a:t>mode: 69</a:t>
            </a:r>
          </a:p>
          <a:p>
            <a:pPr lvl="1" fontAlgn="ctr"/>
            <a:endParaRPr lang="en-US" sz="2000" dirty="0"/>
          </a:p>
          <a:p>
            <a:pPr marL="344488" indent="-344488" fontAlgn="ctr">
              <a:buClr>
                <a:schemeClr val="bg1"/>
              </a:buClr>
            </a:pPr>
            <a:r>
              <a:rPr lang="en-US" sz="2200" dirty="0"/>
              <a:t>Outliers</a:t>
            </a:r>
          </a:p>
          <a:p>
            <a:pPr lvl="1" fontAlgn="ctr"/>
            <a:endParaRPr lang="en-US" sz="20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46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Effect transition="in" filter="fade">
                                      <p:cBhvr>
                                        <p:cTn id="31"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Plans</a:t>
            </a:r>
            <a:endParaRPr lang="en-US" dirty="0"/>
          </a:p>
        </p:txBody>
      </p:sp>
      <p:pic>
        <p:nvPicPr>
          <p:cNvPr id="6" name="Picture 5"/>
          <p:cNvPicPr>
            <a:picLocks noChangeAspect="1"/>
          </p:cNvPicPr>
          <p:nvPr/>
        </p:nvPicPr>
        <p:blipFill>
          <a:blip r:embed="rId3"/>
          <a:stretch>
            <a:fillRect/>
          </a:stretch>
        </p:blipFill>
        <p:spPr>
          <a:xfrm>
            <a:off x="2057400" y="914400"/>
            <a:ext cx="7066005" cy="6002723"/>
          </a:xfrm>
          <a:prstGeom prst="rect">
            <a:avLst/>
          </a:prstGeom>
        </p:spPr>
      </p:pic>
      <p:sp>
        <p:nvSpPr>
          <p:cNvPr id="53" name="TextBox 52"/>
          <p:cNvSpPr txBox="1"/>
          <p:nvPr/>
        </p:nvSpPr>
        <p:spPr>
          <a:xfrm>
            <a:off x="2273451" y="1047664"/>
            <a:ext cx="1620957" cy="323165"/>
          </a:xfrm>
          <a:prstGeom prst="rect">
            <a:avLst/>
          </a:prstGeom>
          <a:noFill/>
        </p:spPr>
        <p:txBody>
          <a:bodyPr wrap="none" rtlCol="0">
            <a:spAutoFit/>
          </a:bodyPr>
          <a:lstStyle/>
          <a:p>
            <a:r>
              <a:rPr lang="en-US" sz="1500" b="1" spc="-100" dirty="0">
                <a:solidFill>
                  <a:schemeClr val="bg1"/>
                </a:solidFill>
                <a:latin typeface="Courier New" charset="0"/>
                <a:ea typeface="Courier New" charset="0"/>
                <a:cs typeface="Courier New" charset="0"/>
              </a:rPr>
              <a:t>median-dog-age</a:t>
            </a:r>
          </a:p>
        </p:txBody>
      </p:sp>
      <p:sp>
        <p:nvSpPr>
          <p:cNvPr id="54" name="TextBox 53"/>
          <p:cNvSpPr txBox="1"/>
          <p:nvPr/>
        </p:nvSpPr>
        <p:spPr>
          <a:xfrm>
            <a:off x="4572000" y="1051782"/>
            <a:ext cx="2413860" cy="323165"/>
          </a:xfrm>
          <a:prstGeom prst="rect">
            <a:avLst/>
          </a:prstGeom>
          <a:noFill/>
        </p:spPr>
        <p:txBody>
          <a:bodyPr wrap="square" rtlCol="0">
            <a:spAutoFit/>
          </a:bodyPr>
          <a:lstStyle/>
          <a:p>
            <a:pPr algn="ctr"/>
            <a:r>
              <a:rPr lang="en-US" sz="1500" b="1" spc="-100" dirty="0" smtClean="0">
                <a:solidFill>
                  <a:schemeClr val="bg1"/>
                </a:solidFill>
                <a:latin typeface="Courier New" charset="0"/>
                <a:ea typeface="Courier New" charset="0"/>
                <a:cs typeface="Courier New" charset="0"/>
              </a:rPr>
              <a:t>(animals :: Table)</a:t>
            </a:r>
            <a:endParaRPr lang="en-US" sz="1500" b="1" spc="-100" dirty="0">
              <a:solidFill>
                <a:schemeClr val="bg1"/>
              </a:solidFill>
              <a:latin typeface="Courier New" charset="0"/>
              <a:ea typeface="Courier New" charset="0"/>
              <a:cs typeface="Courier New" charset="0"/>
            </a:endParaRPr>
          </a:p>
        </p:txBody>
      </p:sp>
      <p:sp>
        <p:nvSpPr>
          <p:cNvPr id="55" name="TextBox 54"/>
          <p:cNvSpPr txBox="1"/>
          <p:nvPr/>
        </p:nvSpPr>
        <p:spPr>
          <a:xfrm>
            <a:off x="7431495" y="1047664"/>
            <a:ext cx="1531838" cy="323165"/>
          </a:xfrm>
          <a:prstGeom prst="rect">
            <a:avLst/>
          </a:prstGeom>
          <a:noFill/>
        </p:spPr>
        <p:txBody>
          <a:bodyPr wrap="square" rtlCol="0">
            <a:spAutoFit/>
          </a:bodyPr>
          <a:lstStyle/>
          <a:p>
            <a:pPr algn="ctr"/>
            <a:r>
              <a:rPr lang="en-US" sz="1500" b="1" spc="-100" dirty="0" smtClean="0">
                <a:solidFill>
                  <a:schemeClr val="bg1"/>
                </a:solidFill>
                <a:latin typeface="Courier New" charset="0"/>
                <a:ea typeface="Courier New" charset="0"/>
                <a:cs typeface="Courier New" charset="0"/>
              </a:rPr>
              <a:t>Number</a:t>
            </a:r>
            <a:endParaRPr lang="en-US" sz="1500" b="1" spc="-100" dirty="0">
              <a:solidFill>
                <a:schemeClr val="bg1"/>
              </a:solidFill>
              <a:latin typeface="Courier New" charset="0"/>
              <a:ea typeface="Courier New" charset="0"/>
              <a:cs typeface="Courier New" charset="0"/>
            </a:endParaRPr>
          </a:p>
        </p:txBody>
      </p:sp>
      <p:sp>
        <p:nvSpPr>
          <p:cNvPr id="56" name="TextBox 55"/>
          <p:cNvSpPr txBox="1"/>
          <p:nvPr/>
        </p:nvSpPr>
        <p:spPr>
          <a:xfrm>
            <a:off x="2273451" y="1412032"/>
            <a:ext cx="6689882" cy="323165"/>
          </a:xfrm>
          <a:prstGeom prst="rect">
            <a:avLst/>
          </a:prstGeom>
          <a:noFill/>
        </p:spPr>
        <p:txBody>
          <a:bodyPr wrap="square" rtlCol="0">
            <a:spAutoFit/>
          </a:bodyPr>
          <a:lstStyle/>
          <a:p>
            <a:r>
              <a:rPr lang="en-US" sz="1500" b="1" spc="-100" dirty="0" smtClean="0">
                <a:solidFill>
                  <a:schemeClr val="bg1"/>
                </a:solidFill>
                <a:latin typeface="Courier New" charset="0"/>
                <a:ea typeface="Courier New" charset="0"/>
                <a:cs typeface="Courier New" charset="0"/>
              </a:rPr>
              <a:t>Produce the median age of the dogs in the animals table</a:t>
            </a:r>
            <a:endParaRPr lang="en-US" sz="1500" b="1" spc="-100" dirty="0">
              <a:solidFill>
                <a:schemeClr val="bg1"/>
              </a:solidFill>
              <a:latin typeface="Courier New" charset="0"/>
              <a:ea typeface="Courier New" charset="0"/>
              <a:cs typeface="Courier New" charset="0"/>
            </a:endParaRPr>
          </a:p>
        </p:txBody>
      </p:sp>
      <p:graphicFrame>
        <p:nvGraphicFramePr>
          <p:cNvPr id="57" name="Table 56"/>
          <p:cNvGraphicFramePr>
            <a:graphicFrameLocks noGrp="1"/>
          </p:cNvGraphicFramePr>
          <p:nvPr>
            <p:extLst>
              <p:ext uri="{D42A27DB-BD31-4B8C-83A1-F6EECF244321}">
                <p14:modId xmlns:p14="http://schemas.microsoft.com/office/powerpoint/2010/main" val="459318555"/>
              </p:ext>
            </p:extLst>
          </p:nvPr>
        </p:nvGraphicFramePr>
        <p:xfrm>
          <a:off x="2057400" y="2812003"/>
          <a:ext cx="3111845" cy="1466956"/>
        </p:xfrm>
        <a:graphic>
          <a:graphicData uri="http://schemas.openxmlformats.org/drawingml/2006/table">
            <a:tbl>
              <a:tblPr firstRow="1" firstCol="1" bandRow="1">
                <a:tableStyleId>{2D5ABB26-0587-4C30-8999-92F81FD0307C}</a:tableStyleId>
              </a:tblPr>
              <a:tblGrid>
                <a:gridCol w="612235"/>
                <a:gridCol w="549290"/>
                <a:gridCol w="325053"/>
                <a:gridCol w="390064"/>
                <a:gridCol w="325053"/>
                <a:gridCol w="455075"/>
                <a:gridCol w="455075"/>
              </a:tblGrid>
              <a:tr h="330926">
                <a:tc>
                  <a:txBody>
                    <a:bodyPr/>
                    <a:lstStyle/>
                    <a:p>
                      <a:pPr marL="0" marR="0" algn="ctr">
                        <a:lnSpc>
                          <a:spcPct val="200000"/>
                        </a:lnSpc>
                        <a:spcBef>
                          <a:spcPts val="0"/>
                        </a:spcBef>
                        <a:spcAft>
                          <a:spcPts val="0"/>
                        </a:spcAft>
                      </a:pPr>
                      <a:r>
                        <a:rPr lang="en-US" sz="900" b="1" spc="-50" baseline="0" dirty="0" smtClean="0">
                          <a:solidFill>
                            <a:sysClr val="windowText" lastClr="000000"/>
                          </a:solidFill>
                          <a:effectLst/>
                          <a:latin typeface="Courier New" charset="0"/>
                          <a:ea typeface="Courier New" charset="0"/>
                          <a:cs typeface="Courier New" charset="0"/>
                        </a:rPr>
                        <a:t>name</a:t>
                      </a:r>
                      <a:endParaRPr lang="en-US" sz="900" b="1" spc="-50" baseline="0" dirty="0">
                        <a:solidFill>
                          <a:sysClr val="windowText" lastClr="000000"/>
                        </a:solidFill>
                        <a:effectLst/>
                        <a:latin typeface="Courier New" charset="0"/>
                        <a:ea typeface="Courier New" charset="0"/>
                        <a:cs typeface="Courier New" charset="0"/>
                      </a:endParaRPr>
                    </a:p>
                  </a:txBody>
                  <a:tcPr marL="28575" marR="28575" marT="0" marB="0" anchor="ctr"/>
                </a:tc>
                <a:tc>
                  <a:txBody>
                    <a:bodyPr/>
                    <a:lstStyle/>
                    <a:p>
                      <a:pPr marL="0" marR="0" algn="ctr">
                        <a:lnSpc>
                          <a:spcPct val="200000"/>
                        </a:lnSpc>
                        <a:spcBef>
                          <a:spcPts val="0"/>
                        </a:spcBef>
                        <a:spcAft>
                          <a:spcPts val="0"/>
                        </a:spcAft>
                      </a:pPr>
                      <a:r>
                        <a:rPr lang="en-US" sz="900" b="1" spc="-50" baseline="0" dirty="0" smtClean="0">
                          <a:solidFill>
                            <a:sysClr val="windowText" lastClr="000000"/>
                          </a:solidFill>
                          <a:effectLst/>
                          <a:latin typeface="Courier New" charset="0"/>
                          <a:ea typeface="Courier New" charset="0"/>
                          <a:cs typeface="Courier New" charset="0"/>
                        </a:rPr>
                        <a:t>species</a:t>
                      </a:r>
                      <a:endParaRPr lang="en-US" sz="900" b="1" spc="-50" baseline="0" dirty="0">
                        <a:solidFill>
                          <a:sysClr val="windowText" lastClr="000000"/>
                        </a:solidFill>
                        <a:effectLst/>
                        <a:latin typeface="Courier New" charset="0"/>
                        <a:ea typeface="Courier New" charset="0"/>
                        <a:cs typeface="Courier New" charset="0"/>
                      </a:endParaRPr>
                    </a:p>
                  </a:txBody>
                  <a:tcPr marL="28575" marR="28575" marT="0" marB="0" anchor="ctr"/>
                </a:tc>
                <a:tc>
                  <a:txBody>
                    <a:bodyPr/>
                    <a:lstStyle/>
                    <a:p>
                      <a:pPr marL="0" marR="0" algn="ctr">
                        <a:lnSpc>
                          <a:spcPct val="200000"/>
                        </a:lnSpc>
                        <a:spcBef>
                          <a:spcPts val="0"/>
                        </a:spcBef>
                        <a:spcAft>
                          <a:spcPts val="0"/>
                        </a:spcAft>
                      </a:pPr>
                      <a:r>
                        <a:rPr lang="en-US" sz="900" b="1" spc="-50" baseline="0" dirty="0" smtClean="0">
                          <a:solidFill>
                            <a:sysClr val="windowText" lastClr="000000"/>
                          </a:solidFill>
                          <a:effectLst/>
                          <a:latin typeface="Courier New" charset="0"/>
                          <a:ea typeface="Courier New" charset="0"/>
                          <a:cs typeface="Courier New" charset="0"/>
                        </a:rPr>
                        <a:t>age</a:t>
                      </a:r>
                      <a:endParaRPr lang="en-US" sz="900" b="1" spc="-50" baseline="0" dirty="0">
                        <a:solidFill>
                          <a:sysClr val="windowText" lastClr="000000"/>
                        </a:solidFill>
                        <a:effectLst/>
                        <a:latin typeface="Courier New" charset="0"/>
                        <a:ea typeface="Courier New" charset="0"/>
                        <a:cs typeface="Courier New" charset="0"/>
                      </a:endParaRPr>
                    </a:p>
                  </a:txBody>
                  <a:tcPr marL="28575" marR="28575" marT="0" marB="0" anchor="ctr"/>
                </a:tc>
                <a:tc>
                  <a:txBody>
                    <a:bodyPr/>
                    <a:lstStyle/>
                    <a:p>
                      <a:pPr marL="0" marR="0" algn="ctr">
                        <a:lnSpc>
                          <a:spcPct val="200000"/>
                        </a:lnSpc>
                        <a:spcBef>
                          <a:spcPts val="0"/>
                        </a:spcBef>
                        <a:spcAft>
                          <a:spcPts val="0"/>
                        </a:spcAft>
                      </a:pPr>
                      <a:r>
                        <a:rPr lang="en-US" sz="900" b="1" spc="-50" baseline="0" dirty="0" smtClean="0">
                          <a:solidFill>
                            <a:sysClr val="windowText" lastClr="000000"/>
                          </a:solidFill>
                          <a:effectLst/>
                          <a:latin typeface="Courier New" charset="0"/>
                          <a:ea typeface="Courier New" charset="0"/>
                          <a:cs typeface="Courier New" charset="0"/>
                        </a:rPr>
                        <a:t>fixed</a:t>
                      </a:r>
                      <a:endParaRPr lang="en-US" sz="900" b="1" spc="-50" baseline="0" dirty="0">
                        <a:solidFill>
                          <a:sysClr val="windowText" lastClr="000000"/>
                        </a:solidFill>
                        <a:effectLst/>
                        <a:latin typeface="Courier New" charset="0"/>
                        <a:ea typeface="Courier New" charset="0"/>
                        <a:cs typeface="Courier New" charset="0"/>
                      </a:endParaRPr>
                    </a:p>
                  </a:txBody>
                  <a:tcPr marL="28575" marR="28575" marT="0" marB="0" anchor="ctr"/>
                </a:tc>
                <a:tc>
                  <a:txBody>
                    <a:bodyPr/>
                    <a:lstStyle/>
                    <a:p>
                      <a:pPr marL="0" marR="0" algn="ctr">
                        <a:lnSpc>
                          <a:spcPct val="200000"/>
                        </a:lnSpc>
                        <a:spcBef>
                          <a:spcPts val="0"/>
                        </a:spcBef>
                        <a:spcAft>
                          <a:spcPts val="0"/>
                        </a:spcAft>
                      </a:pPr>
                      <a:r>
                        <a:rPr lang="en-US" sz="900" b="1" spc="-50" baseline="0" dirty="0" smtClean="0">
                          <a:solidFill>
                            <a:sysClr val="windowText" lastClr="000000"/>
                          </a:solidFill>
                          <a:effectLst/>
                          <a:latin typeface="Courier New" charset="0"/>
                          <a:ea typeface="Courier New" charset="0"/>
                          <a:cs typeface="Courier New" charset="0"/>
                        </a:rPr>
                        <a:t>legs</a:t>
                      </a:r>
                      <a:endParaRPr lang="en-US" sz="900" b="1" spc="-50" baseline="0" dirty="0">
                        <a:solidFill>
                          <a:sysClr val="windowText" lastClr="000000"/>
                        </a:solidFill>
                        <a:effectLst/>
                        <a:latin typeface="Courier New" charset="0"/>
                        <a:ea typeface="Courier New" charset="0"/>
                        <a:cs typeface="Courier New" charset="0"/>
                      </a:endParaRPr>
                    </a:p>
                  </a:txBody>
                  <a:tcPr marL="28575" marR="28575" marT="0" marB="0" anchor="ctr"/>
                </a:tc>
                <a:tc>
                  <a:txBody>
                    <a:bodyPr/>
                    <a:lstStyle/>
                    <a:p>
                      <a:pPr marL="0" marR="0" algn="ctr">
                        <a:lnSpc>
                          <a:spcPct val="200000"/>
                        </a:lnSpc>
                        <a:spcBef>
                          <a:spcPts val="0"/>
                        </a:spcBef>
                        <a:spcAft>
                          <a:spcPts val="0"/>
                        </a:spcAft>
                      </a:pPr>
                      <a:r>
                        <a:rPr lang="en-US" sz="900" b="1" spc="-50" baseline="0" dirty="0" smtClean="0">
                          <a:solidFill>
                            <a:sysClr val="windowText" lastClr="000000"/>
                          </a:solidFill>
                          <a:effectLst/>
                          <a:latin typeface="Courier New" charset="0"/>
                          <a:ea typeface="Courier New" charset="0"/>
                          <a:cs typeface="Courier New" charset="0"/>
                        </a:rPr>
                        <a:t>weight</a:t>
                      </a:r>
                      <a:endParaRPr lang="en-US" sz="900" b="1" spc="-50" baseline="0" dirty="0">
                        <a:solidFill>
                          <a:sysClr val="windowText" lastClr="000000"/>
                        </a:solidFill>
                        <a:effectLst/>
                        <a:latin typeface="Courier New" charset="0"/>
                        <a:ea typeface="Courier New" charset="0"/>
                        <a:cs typeface="Courier New" charset="0"/>
                      </a:endParaRPr>
                    </a:p>
                  </a:txBody>
                  <a:tcPr marL="28575" marR="28575" marT="0" marB="0" anchor="ctr"/>
                </a:tc>
                <a:tc>
                  <a:txBody>
                    <a:bodyPr/>
                    <a:lstStyle/>
                    <a:p>
                      <a:pPr marL="0" marR="0" algn="ctr">
                        <a:lnSpc>
                          <a:spcPct val="200000"/>
                        </a:lnSpc>
                        <a:spcBef>
                          <a:spcPts val="0"/>
                        </a:spcBef>
                        <a:spcAft>
                          <a:spcPts val="0"/>
                        </a:spcAft>
                      </a:pPr>
                      <a:r>
                        <a:rPr lang="en-US" sz="900" b="1" spc="-50" baseline="0" dirty="0" smtClean="0">
                          <a:solidFill>
                            <a:sysClr val="windowText" lastClr="000000"/>
                          </a:solidFill>
                          <a:effectLst/>
                          <a:latin typeface="Courier New" charset="0"/>
                          <a:ea typeface="Courier New" charset="0"/>
                          <a:cs typeface="Courier New" charset="0"/>
                        </a:rPr>
                        <a:t>adopt</a:t>
                      </a:r>
                      <a:endParaRPr lang="en-US" sz="900" b="1" spc="-50" baseline="0" dirty="0">
                        <a:solidFill>
                          <a:sysClr val="windowText" lastClr="000000"/>
                        </a:solidFill>
                        <a:effectLst/>
                        <a:latin typeface="Courier New" charset="0"/>
                        <a:ea typeface="Courier New" charset="0"/>
                        <a:cs typeface="Courier New" charset="0"/>
                      </a:endParaRPr>
                    </a:p>
                  </a:txBody>
                  <a:tcPr marL="0" marR="0" marT="0" marB="0" anchor="ctr"/>
                </a:tc>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Snowcone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cat</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2</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TRUE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4</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6.1</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5</a:t>
                      </a:r>
                      <a:endParaRPr lang="en-US" sz="900" spc="-130" baseline="0">
                        <a:solidFill>
                          <a:schemeClr val="bg1"/>
                        </a:solidFill>
                        <a:effectLst/>
                        <a:latin typeface="Times New Roman" charset="0"/>
                        <a:ea typeface="Arial Unicode MS" charset="0"/>
                      </a:endParaRPr>
                    </a:p>
                  </a:txBody>
                  <a:tcPr marL="0" marR="0" marT="0" marB="0" anchor="ctr"/>
                </a:tc>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Lucky</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dog</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3</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TRUE</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3</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45.4</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9</a:t>
                      </a:r>
                      <a:endParaRPr lang="en-US" sz="900" spc="-130" baseline="0">
                        <a:solidFill>
                          <a:schemeClr val="bg1"/>
                        </a:solidFill>
                        <a:effectLst/>
                        <a:latin typeface="Times New Roman" charset="0"/>
                        <a:ea typeface="Arial Unicode MS" charset="0"/>
                      </a:endParaRPr>
                    </a:p>
                  </a:txBody>
                  <a:tcPr marL="0" marR="0" marT="0" marB="0" anchor="ctr"/>
                </a:tc>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Hercules</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cat</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3</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FALSE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4</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13.4</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7</a:t>
                      </a:r>
                      <a:endParaRPr lang="en-US" sz="900" spc="-130" baseline="0">
                        <a:solidFill>
                          <a:schemeClr val="bg1"/>
                        </a:solidFill>
                        <a:effectLst/>
                        <a:latin typeface="Times New Roman" charset="0"/>
                        <a:ea typeface="Arial Unicode MS" charset="0"/>
                      </a:endParaRPr>
                    </a:p>
                  </a:txBody>
                  <a:tcPr marL="0" marR="0" marT="0" marB="0" anchor="ctr"/>
                </a:tc>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Toggle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dog</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3</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TRUE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4</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48</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3</a:t>
                      </a:r>
                      <a:endParaRPr lang="en-US" sz="900" spc="-130" baseline="0" dirty="0">
                        <a:solidFill>
                          <a:schemeClr val="bg1"/>
                        </a:solidFill>
                        <a:effectLst/>
                        <a:latin typeface="Times New Roman" charset="0"/>
                        <a:ea typeface="Arial Unicode MS" charset="0"/>
                      </a:endParaRPr>
                    </a:p>
                  </a:txBody>
                  <a:tcPr marL="0" marR="0" marT="0" marB="0" anchor="ctr"/>
                </a:tc>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Snuggles</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tarantula</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2</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FALSE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8</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0.1</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1</a:t>
                      </a:r>
                      <a:endParaRPr lang="en-US" sz="900" spc="-130" baseline="0" dirty="0">
                        <a:solidFill>
                          <a:schemeClr val="bg1"/>
                        </a:solidFill>
                        <a:effectLst/>
                        <a:latin typeface="Times New Roman" charset="0"/>
                        <a:ea typeface="Arial Unicode MS" charset="0"/>
                      </a:endParaRPr>
                    </a:p>
                  </a:txBody>
                  <a:tcPr marL="0" marR="0" marT="0" marB="0" anchor="ctr"/>
                </a:tc>
              </a:tr>
            </a:tbl>
          </a:graphicData>
        </a:graphic>
      </p:graphicFrame>
      <p:sp>
        <p:nvSpPr>
          <p:cNvPr id="58" name="TextBox 57"/>
          <p:cNvSpPr txBox="1"/>
          <p:nvPr/>
        </p:nvSpPr>
        <p:spPr>
          <a:xfrm>
            <a:off x="2273450" y="2481218"/>
            <a:ext cx="2831949"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a</a:t>
            </a:r>
            <a:r>
              <a:rPr lang="en-US" sz="1500" b="1" spc="-100" dirty="0" smtClean="0">
                <a:solidFill>
                  <a:schemeClr val="bg1"/>
                </a:solidFill>
                <a:latin typeface="Courier New" charset="0"/>
                <a:ea typeface="Courier New" charset="0"/>
                <a:cs typeface="Courier New" charset="0"/>
              </a:rPr>
              <a:t>nimals-table</a:t>
            </a:r>
            <a:endParaRPr lang="en-US" sz="1500" b="1" spc="-100" dirty="0">
              <a:solidFill>
                <a:schemeClr val="bg1"/>
              </a:solidFill>
              <a:latin typeface="Courier New" charset="0"/>
              <a:ea typeface="Courier New" charset="0"/>
              <a:cs typeface="Courier New" charset="0"/>
            </a:endParaRPr>
          </a:p>
        </p:txBody>
      </p:sp>
      <p:sp>
        <p:nvSpPr>
          <p:cNvPr id="59" name="TextBox 58"/>
          <p:cNvSpPr txBox="1"/>
          <p:nvPr/>
        </p:nvSpPr>
        <p:spPr>
          <a:xfrm>
            <a:off x="5854699" y="2481217"/>
            <a:ext cx="2908301" cy="323165"/>
          </a:xfrm>
          <a:prstGeom prst="rect">
            <a:avLst/>
          </a:prstGeom>
          <a:noFill/>
        </p:spPr>
        <p:txBody>
          <a:bodyPr wrap="square" rtlCol="0">
            <a:spAutoFit/>
          </a:bodyPr>
          <a:lstStyle/>
          <a:p>
            <a:pPr algn="r"/>
            <a:r>
              <a:rPr lang="en-US" sz="1500" b="1" spc="-150" smtClean="0">
                <a:solidFill>
                  <a:schemeClr val="bg1"/>
                </a:solidFill>
                <a:latin typeface="Courier New" charset="0"/>
                <a:ea typeface="Courier New" charset="0"/>
                <a:cs typeface="Courier New" charset="0"/>
              </a:rPr>
              <a:t>(animals-table</a:t>
            </a:r>
            <a:r>
              <a:rPr lang="en-US" sz="1500" b="1" spc="-150" dirty="0" smtClean="0">
                <a:solidFill>
                  <a:schemeClr val="bg1"/>
                </a:solidFill>
                <a:latin typeface="Courier New" charset="0"/>
                <a:ea typeface="Courier New" charset="0"/>
                <a:cs typeface="Courier New" charset="0"/>
              </a:rPr>
              <a:t>)</a:t>
            </a:r>
            <a:endParaRPr lang="en-US" sz="1500" b="1" spc="-150" dirty="0">
              <a:solidFill>
                <a:schemeClr val="bg1"/>
              </a:solidFill>
              <a:latin typeface="Courier New" charset="0"/>
              <a:ea typeface="Courier New" charset="0"/>
              <a:cs typeface="Courier New" charset="0"/>
            </a:endParaRPr>
          </a:p>
        </p:txBody>
      </p:sp>
      <p:sp>
        <p:nvSpPr>
          <p:cNvPr id="61" name="Rectangle 60"/>
          <p:cNvSpPr/>
          <p:nvPr/>
        </p:nvSpPr>
        <p:spPr>
          <a:xfrm>
            <a:off x="2288506" y="1055774"/>
            <a:ext cx="1620957"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m</a:t>
            </a:r>
            <a:r>
              <a:rPr lang="en-US" sz="1500" b="1" spc="-100" dirty="0" smtClean="0">
                <a:solidFill>
                  <a:schemeClr val="bg1"/>
                </a:solidFill>
                <a:latin typeface="Courier New" charset="0"/>
                <a:ea typeface="Courier New" charset="0"/>
                <a:cs typeface="Courier New" charset="0"/>
              </a:rPr>
              <a:t>edian-dog-age</a:t>
            </a:r>
            <a:endParaRPr lang="en-US" sz="1500" b="1" spc="-100" dirty="0">
              <a:solidFill>
                <a:schemeClr val="bg1"/>
              </a:solidFill>
              <a:latin typeface="Courier New" charset="0"/>
              <a:ea typeface="Courier New" charset="0"/>
              <a:cs typeface="Courier New" charset="0"/>
            </a:endParaRPr>
          </a:p>
        </p:txBody>
      </p:sp>
      <p:sp>
        <p:nvSpPr>
          <p:cNvPr id="62" name="Rectangle 61"/>
          <p:cNvSpPr/>
          <p:nvPr/>
        </p:nvSpPr>
        <p:spPr>
          <a:xfrm>
            <a:off x="5717659" y="2481218"/>
            <a:ext cx="1620957"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median-dog-age</a:t>
            </a:r>
          </a:p>
        </p:txBody>
      </p:sp>
      <p:sp>
        <p:nvSpPr>
          <p:cNvPr id="64" name="Rectangle 63"/>
          <p:cNvSpPr/>
          <p:nvPr/>
        </p:nvSpPr>
        <p:spPr>
          <a:xfrm>
            <a:off x="4867882" y="1057789"/>
            <a:ext cx="902811"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animals</a:t>
            </a:r>
            <a:endParaRPr lang="en-US" sz="1500" dirty="0"/>
          </a:p>
        </p:txBody>
      </p:sp>
      <p:sp>
        <p:nvSpPr>
          <p:cNvPr id="65" name="Rectangle 64"/>
          <p:cNvSpPr/>
          <p:nvPr/>
        </p:nvSpPr>
        <p:spPr>
          <a:xfrm>
            <a:off x="2581883" y="5419896"/>
            <a:ext cx="4733317" cy="784830"/>
          </a:xfrm>
          <a:prstGeom prst="rect">
            <a:avLst/>
          </a:prstGeom>
        </p:spPr>
        <p:txBody>
          <a:bodyPr wrap="square">
            <a:spAutoFit/>
          </a:bodyPr>
          <a:lstStyle/>
          <a:p>
            <a:pPr>
              <a:spcAft>
                <a:spcPts val="0"/>
              </a:spcAft>
            </a:pPr>
            <a:r>
              <a:rPr lang="en-US" sz="1500" spc="-100" dirty="0" smtClean="0">
                <a:solidFill>
                  <a:schemeClr val="bg1"/>
                </a:solidFill>
                <a:latin typeface="Courier New" charset="0"/>
                <a:ea typeface="Courier New" charset="0"/>
                <a:cs typeface="Courier New" charset="0"/>
              </a:rPr>
              <a:t>animals</a:t>
            </a:r>
          </a:p>
          <a:p>
            <a:pPr>
              <a:spcAft>
                <a:spcPts val="0"/>
              </a:spcAft>
            </a:pPr>
            <a:endParaRPr lang="en-US" sz="1500" dirty="0" smtClean="0">
              <a:solidFill>
                <a:schemeClr val="bg1"/>
              </a:solidFill>
              <a:latin typeface="Courier New" charset="0"/>
              <a:ea typeface="Courier New" charset="0"/>
              <a:cs typeface="Courier New" charset="0"/>
            </a:endParaRPr>
          </a:p>
          <a:p>
            <a:pPr>
              <a:spcAft>
                <a:spcPts val="0"/>
              </a:spcAft>
            </a:pPr>
            <a:r>
              <a:rPr lang="en-US" sz="1500" dirty="0" smtClean="0">
                <a:solidFill>
                  <a:schemeClr val="bg1"/>
                </a:solidFill>
                <a:latin typeface="Courier New" charset="0"/>
                <a:ea typeface="Courier New" charset="0"/>
                <a:cs typeface="Courier New" charset="0"/>
              </a:rPr>
              <a:t>.filter(is-dog)</a:t>
            </a:r>
          </a:p>
        </p:txBody>
      </p:sp>
      <p:cxnSp>
        <p:nvCxnSpPr>
          <p:cNvPr id="67" name="Straight Connector 66"/>
          <p:cNvCxnSpPr/>
          <p:nvPr/>
        </p:nvCxnSpPr>
        <p:spPr>
          <a:xfrm>
            <a:off x="2581883" y="5776183"/>
            <a:ext cx="6381450" cy="0"/>
          </a:xfrm>
          <a:prstGeom prst="line">
            <a:avLst/>
          </a:prstGeom>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2310034" y="6291218"/>
            <a:ext cx="1826141" cy="323165"/>
          </a:xfrm>
          <a:prstGeom prst="rect">
            <a:avLst/>
          </a:prstGeom>
        </p:spPr>
        <p:txBody>
          <a:bodyPr wrap="none">
            <a:spAutoFit/>
          </a:bodyPr>
          <a:lstStyle/>
          <a:p>
            <a:r>
              <a:rPr lang="en-US" sz="1500" b="1" spc="-100" dirty="0" smtClean="0">
                <a:solidFill>
                  <a:schemeClr val="bg1"/>
                </a:solidFill>
                <a:latin typeface="Courier New" charset="0"/>
                <a:ea typeface="Courier New" charset="0"/>
                <a:cs typeface="Courier New" charset="0"/>
              </a:rPr>
              <a:t>median(t, “age”)</a:t>
            </a:r>
            <a:endParaRPr lang="en-US" sz="1500" b="1" dirty="0"/>
          </a:p>
        </p:txBody>
      </p:sp>
      <p:sp>
        <p:nvSpPr>
          <p:cNvPr id="69" name="Rounded Rectangle 68"/>
          <p:cNvSpPr/>
          <p:nvPr/>
        </p:nvSpPr>
        <p:spPr>
          <a:xfrm>
            <a:off x="3581400" y="5943600"/>
            <a:ext cx="706395" cy="222422"/>
          </a:xfrm>
          <a:prstGeom prst="roundRect">
            <a:avLst/>
          </a:prstGeom>
          <a:solidFill>
            <a:schemeClr val="accent1">
              <a:alpha val="53000"/>
            </a:schemeClr>
          </a:solid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321276" y="2730763"/>
            <a:ext cx="3260125" cy="3324048"/>
            <a:chOff x="321276" y="2730763"/>
            <a:chExt cx="3260125" cy="3324048"/>
          </a:xfrm>
        </p:grpSpPr>
        <p:cxnSp>
          <p:nvCxnSpPr>
            <p:cNvPr id="71" name="Elbow Connector 70"/>
            <p:cNvCxnSpPr>
              <a:stCxn id="69" idx="1"/>
            </p:cNvCxnSpPr>
            <p:nvPr/>
          </p:nvCxnSpPr>
          <p:spPr>
            <a:xfrm rot="10800000">
              <a:off x="1058054" y="2730763"/>
              <a:ext cx="2523347" cy="332404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82" name="Document 81"/>
            <p:cNvSpPr/>
            <p:nvPr/>
          </p:nvSpPr>
          <p:spPr>
            <a:xfrm>
              <a:off x="321276" y="3429000"/>
              <a:ext cx="1357006" cy="1990465"/>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i="1" dirty="0" smtClean="0"/>
                <a:t>Complete a Design Recipe</a:t>
              </a:r>
              <a:r>
                <a:rPr lang="mr-IN" sz="2000" i="1" dirty="0" smtClean="0"/>
                <a:t>…</a:t>
              </a:r>
              <a:endParaRPr lang="en-US" sz="2000" i="1" dirty="0"/>
            </a:p>
          </p:txBody>
        </p:sp>
      </p:grpSp>
      <p:sp>
        <p:nvSpPr>
          <p:cNvPr id="21" name="Rectangle 20"/>
          <p:cNvSpPr/>
          <p:nvPr/>
        </p:nvSpPr>
        <p:spPr>
          <a:xfrm>
            <a:off x="7088428" y="3092799"/>
            <a:ext cx="287258" cy="323165"/>
          </a:xfrm>
          <a:prstGeom prst="rect">
            <a:avLst/>
          </a:prstGeom>
        </p:spPr>
        <p:txBody>
          <a:bodyPr wrap="none">
            <a:spAutoFit/>
          </a:bodyPr>
          <a:lstStyle/>
          <a:p>
            <a:r>
              <a:rPr lang="en-US" sz="1500" b="1" spc="-100" dirty="0" smtClean="0">
                <a:solidFill>
                  <a:schemeClr val="bg1"/>
                </a:solidFill>
                <a:latin typeface="Courier New" charset="0"/>
                <a:ea typeface="Courier New" charset="0"/>
                <a:cs typeface="Courier New" charset="0"/>
              </a:rPr>
              <a:t>3</a:t>
            </a:r>
            <a:endParaRPr lang="en-US" sz="1500" b="1" spc="-100" dirty="0">
              <a:solidFill>
                <a:schemeClr val="bg1"/>
              </a:solidFill>
              <a:latin typeface="Courier New" charset="0"/>
              <a:ea typeface="Courier New" charset="0"/>
              <a:cs typeface="Courier New" charset="0"/>
            </a:endParaRPr>
          </a:p>
        </p:txBody>
      </p:sp>
      <p:cxnSp>
        <p:nvCxnSpPr>
          <p:cNvPr id="23" name="Straight Connector 22"/>
          <p:cNvCxnSpPr/>
          <p:nvPr/>
        </p:nvCxnSpPr>
        <p:spPr>
          <a:xfrm>
            <a:off x="2590800" y="6248400"/>
            <a:ext cx="638145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7186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par>
                                <p:cTn id="38" presetID="42" presetClass="path" presetSubtype="0" accel="50000" decel="50000" fill="hold" grpId="1" nodeType="withEffect">
                                  <p:stCondLst>
                                    <p:cond delay="0"/>
                                  </p:stCondLst>
                                  <p:childTnLst>
                                    <p:animMotion origin="layout" path="M 1.11111E-6 3.7037E-6 L 0.37413 0.20972 " pathEditMode="relative" rAng="0" ptsTypes="AA">
                                      <p:cBhvr>
                                        <p:cTn id="39" dur="2000" fill="hold"/>
                                        <p:tgtEl>
                                          <p:spTgt spid="61"/>
                                        </p:tgtEl>
                                        <p:attrNameLst>
                                          <p:attrName>ppt_x</p:attrName>
                                          <p:attrName>ppt_y</p:attrName>
                                        </p:attrNameLst>
                                      </p:cBhvr>
                                      <p:rCtr x="18698" y="10486"/>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9"/>
                                        </p:tgtEl>
                                        <p:attrNameLst>
                                          <p:attrName>style.visibility</p:attrName>
                                        </p:attrNameLst>
                                      </p:cBhvr>
                                      <p:to>
                                        <p:strVal val="visible"/>
                                      </p:to>
                                    </p:set>
                                    <p:animEffect transition="in" filter="fade">
                                      <p:cBhvr>
                                        <p:cTn id="44" dur="500"/>
                                        <p:tgtEl>
                                          <p:spTgt spid="5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fade">
                                      <p:cBhvr>
                                        <p:cTn id="54" dur="500"/>
                                        <p:tgtEl>
                                          <p:spTgt spid="62"/>
                                        </p:tgtEl>
                                      </p:cBhvr>
                                    </p:animEffect>
                                  </p:childTnLst>
                                </p:cTn>
                              </p:par>
                              <p:par>
                                <p:cTn id="55" presetID="42" presetClass="path" presetSubtype="0" accel="50000" decel="50000" fill="hold" grpId="1" nodeType="withEffect">
                                  <p:stCondLst>
                                    <p:cond delay="0"/>
                                  </p:stCondLst>
                                  <p:childTnLst>
                                    <p:animMotion origin="layout" path="M 1.11111E-6 3.33333E-6 L -0.32118 0.39444 " pathEditMode="relative" rAng="0" ptsTypes="AA">
                                      <p:cBhvr>
                                        <p:cTn id="56" dur="2000" fill="hold"/>
                                        <p:tgtEl>
                                          <p:spTgt spid="62"/>
                                        </p:tgtEl>
                                        <p:attrNameLst>
                                          <p:attrName>ppt_x</p:attrName>
                                          <p:attrName>ppt_y</p:attrName>
                                        </p:attrNameLst>
                                      </p:cBhvr>
                                      <p:rCtr x="-16059" y="19722"/>
                                    </p:animMotion>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1" nodeType="clickEffect">
                                  <p:stCondLst>
                                    <p:cond delay="0"/>
                                  </p:stCondLst>
                                  <p:childTnLst>
                                    <p:set>
                                      <p:cBhvr>
                                        <p:cTn id="60" dur="1" fill="hold">
                                          <p:stCondLst>
                                            <p:cond delay="0"/>
                                          </p:stCondLst>
                                        </p:cTn>
                                        <p:tgtEl>
                                          <p:spTgt spid="64"/>
                                        </p:tgtEl>
                                        <p:attrNameLst>
                                          <p:attrName>style.visibility</p:attrName>
                                        </p:attrNameLst>
                                      </p:cBhvr>
                                      <p:to>
                                        <p:strVal val="visible"/>
                                      </p:to>
                                    </p:set>
                                    <p:animEffect transition="in" filter="fade">
                                      <p:cBhvr>
                                        <p:cTn id="61" dur="500"/>
                                        <p:tgtEl>
                                          <p:spTgt spid="64"/>
                                        </p:tgtEl>
                                      </p:cBhvr>
                                    </p:animEffect>
                                  </p:childTnLst>
                                </p:cTn>
                              </p:par>
                              <p:par>
                                <p:cTn id="62" presetID="42" presetClass="path" presetSubtype="0" accel="50000" decel="50000" fill="hold" grpId="0" nodeType="withEffect">
                                  <p:stCondLst>
                                    <p:cond delay="0"/>
                                  </p:stCondLst>
                                  <p:childTnLst>
                                    <p:animMotion origin="layout" path="M 2.77778E-6 2.22222E-6 L -0.00052 0.60578 " pathEditMode="relative" rAng="0" ptsTypes="AA">
                                      <p:cBhvr>
                                        <p:cTn id="63" dur="2000" fill="hold"/>
                                        <p:tgtEl>
                                          <p:spTgt spid="64"/>
                                        </p:tgtEl>
                                        <p:attrNameLst>
                                          <p:attrName>ppt_x</p:attrName>
                                          <p:attrName>ppt_y</p:attrName>
                                        </p:attrNameLst>
                                      </p:cBhvr>
                                      <p:rCtr x="-35" y="30278"/>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5">
                                            <p:txEl>
                                              <p:pRg st="0" end="0"/>
                                            </p:txEl>
                                          </p:spTgt>
                                        </p:tgtEl>
                                        <p:attrNameLst>
                                          <p:attrName>style.visibility</p:attrName>
                                        </p:attrNameLst>
                                      </p:cBhvr>
                                      <p:to>
                                        <p:strVal val="visible"/>
                                      </p:to>
                                    </p:set>
                                    <p:animEffect transition="in" filter="fade">
                                      <p:cBhvr>
                                        <p:cTn id="68" dur="500"/>
                                        <p:tgtEl>
                                          <p:spTgt spid="65">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7"/>
                                        </p:tgtEl>
                                        <p:attrNameLst>
                                          <p:attrName>style.visibility</p:attrName>
                                        </p:attrNameLst>
                                      </p:cBhvr>
                                      <p:to>
                                        <p:strVal val="visible"/>
                                      </p:to>
                                    </p:set>
                                    <p:animEffect transition="in" filter="fade">
                                      <p:cBhvr>
                                        <p:cTn id="73" dur="500"/>
                                        <p:tgtEl>
                                          <p:spTgt spid="6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65">
                                            <p:txEl>
                                              <p:pRg st="2" end="2"/>
                                            </p:txEl>
                                          </p:spTgt>
                                        </p:tgtEl>
                                        <p:attrNameLst>
                                          <p:attrName>style.visibility</p:attrName>
                                        </p:attrNameLst>
                                      </p:cBhvr>
                                      <p:to>
                                        <p:strVal val="visible"/>
                                      </p:to>
                                    </p:set>
                                    <p:animEffect transition="in" filter="fade">
                                      <p:cBhvr>
                                        <p:cTn id="78" dur="500"/>
                                        <p:tgtEl>
                                          <p:spTgt spid="65">
                                            <p:txEl>
                                              <p:pRg st="2" end="2"/>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500"/>
                                        <p:tgtEl>
                                          <p:spTgt spid="2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68"/>
                                        </p:tgtEl>
                                        <p:attrNameLst>
                                          <p:attrName>style.visibility</p:attrName>
                                        </p:attrNameLst>
                                      </p:cBhvr>
                                      <p:to>
                                        <p:strVal val="visible"/>
                                      </p:to>
                                    </p:set>
                                    <p:animEffect transition="in" filter="fade">
                                      <p:cBhvr>
                                        <p:cTn id="88" dur="500"/>
                                        <p:tgtEl>
                                          <p:spTgt spid="6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69"/>
                                        </p:tgtEl>
                                        <p:attrNameLst>
                                          <p:attrName>style.visibility</p:attrName>
                                        </p:attrNameLst>
                                      </p:cBhvr>
                                      <p:to>
                                        <p:strVal val="visible"/>
                                      </p:to>
                                    </p:set>
                                    <p:animEffect transition="in" filter="fade">
                                      <p:cBhvr>
                                        <p:cTn id="93" dur="500"/>
                                        <p:tgtEl>
                                          <p:spTgt spid="69"/>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4"/>
                                        </p:tgtEl>
                                        <p:attrNameLst>
                                          <p:attrName>style.visibility</p:attrName>
                                        </p:attrNameLst>
                                      </p:cBhvr>
                                      <p:to>
                                        <p:strVal val="visible"/>
                                      </p:to>
                                    </p:set>
                                    <p:animEffect transition="in" filter="fade">
                                      <p:cBhvr>
                                        <p:cTn id="9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P spid="58" grpId="0"/>
      <p:bldP spid="59" grpId="0"/>
      <p:bldP spid="61" grpId="0"/>
      <p:bldP spid="61" grpId="1"/>
      <p:bldP spid="62" grpId="0"/>
      <p:bldP spid="62" grpId="1"/>
      <p:bldP spid="64" grpId="0"/>
      <p:bldP spid="64" grpId="1"/>
      <p:bldP spid="68" grpId="0"/>
      <p:bldP spid="69" grpId="0" animBg="1"/>
      <p:bldP spid="2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304800" y="1819275"/>
            <a:ext cx="8610600" cy="3893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nSpc>
                <a:spcPct val="150000"/>
              </a:lnSpc>
            </a:pPr>
            <a:r>
              <a:rPr lang="en-US" sz="2400" i="1" dirty="0"/>
              <a:t>“According to the US Census Bureau, the average American household earned more than $45,000 in 2003 - more than 3x the poverty line that year. Does that mean only a small percentage of Americans were in poverty that year?”</a:t>
            </a:r>
            <a:endParaRPr lang="en-US" sz="2400" dirty="0"/>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Do you agree?</a:t>
            </a:r>
            <a:endParaRPr lang="en-US" sz="20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841044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Your dataset</a:t>
            </a:r>
            <a:endParaRPr lang="en-US" dirty="0"/>
          </a:p>
        </p:txBody>
      </p:sp>
      <p:sp>
        <p:nvSpPr>
          <p:cNvPr id="4" name="Rectangle 3"/>
          <p:cNvSpPr>
            <a:spLocks noChangeArrowheads="1"/>
          </p:cNvSpPr>
          <p:nvPr/>
        </p:nvSpPr>
        <p:spPr bwMode="auto">
          <a:xfrm>
            <a:off x="304800" y="1819275"/>
            <a:ext cx="8610600" cy="589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nSpc>
                <a:spcPct val="150000"/>
              </a:lnSpc>
            </a:pPr>
            <a:r>
              <a:rPr lang="en-US" sz="2400" dirty="0" smtClean="0"/>
              <a:t>Complete page 28</a:t>
            </a:r>
            <a:endParaRPr lang="en-US" sz="20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4312711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5</a:t>
            </a: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Bar and Pie Charts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839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200"/>
              </a:spcAft>
              <a:buClr>
                <a:srgbClr val="4C4C4C"/>
              </a:buClr>
              <a:buSzTx/>
            </a:pPr>
            <a:r>
              <a:rPr lang="en-US" sz="2400" dirty="0">
                <a:latin typeface="Arial" panose="020B0604020202020204" pitchFamily="34" charset="0"/>
                <a:cs typeface="Arial" panose="020B0604020202020204" pitchFamily="34" charset="0"/>
              </a:rPr>
              <a:t>Open the </a:t>
            </a:r>
            <a:r>
              <a:rPr lang="en-US" sz="2400" dirty="0">
                <a:latin typeface="Arial" panose="020B0604020202020204" pitchFamily="34" charset="0"/>
                <a:cs typeface="Arial" panose="020B0604020202020204" pitchFamily="34" charset="0"/>
                <a:hlinkClick r:id="rId2"/>
              </a:rPr>
              <a:t>Animals w/Functions Starter </a:t>
            </a:r>
            <a:r>
              <a:rPr lang="en-US" sz="2400" dirty="0" smtClean="0">
                <a:latin typeface="Arial" panose="020B0604020202020204" pitchFamily="34" charset="0"/>
                <a:cs typeface="Arial" panose="020B0604020202020204" pitchFamily="34" charset="0"/>
                <a:hlinkClick r:id="rId2"/>
              </a:rPr>
              <a:t>File</a:t>
            </a:r>
            <a:endParaRPr lang="en-US" sz="24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TextBox 4">
            <a:extLst>
              <a:ext uri="{FF2B5EF4-FFF2-40B4-BE49-F238E27FC236}">
                <a16:creationId xmlns="" xmlns:a16="http://schemas.microsoft.com/office/drawing/2014/main" id="{23786C46-A1E4-4073-B9E9-2D61A04F5B37}"/>
              </a:ext>
            </a:extLst>
          </p:cNvPr>
          <p:cNvSpPr txBox="1"/>
          <p:nvPr/>
        </p:nvSpPr>
        <p:spPr>
          <a:xfrm>
            <a:off x="76200" y="2451525"/>
            <a:ext cx="8915400" cy="1015663"/>
          </a:xfrm>
          <a:prstGeom prst="rect">
            <a:avLst/>
          </a:prstGeom>
          <a:noFill/>
        </p:spPr>
        <p:txBody>
          <a:bodyPr wrap="square" rtlCol="0">
            <a:spAutoFit/>
          </a:bodyPr>
          <a:lstStyle/>
          <a:p>
            <a:pPr algn="ctr"/>
            <a:r>
              <a:rPr lang="en-US" sz="2000" spc="-100" dirty="0" smtClean="0">
                <a:solidFill>
                  <a:schemeClr val="accent1"/>
                </a:solidFill>
                <a:latin typeface="Courier New" charset="0"/>
                <a:ea typeface="Courier New" charset="0"/>
                <a:cs typeface="Courier New" charset="0"/>
              </a:rPr>
              <a:t>bar-chart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Table, labels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values: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a:t>
            </a:r>
            <a:r>
              <a:rPr lang="en-US" sz="2000" spc="-100" dirty="0">
                <a:solidFill>
                  <a:schemeClr val="accent1"/>
                </a:solidFill>
                <a:latin typeface="Courier New" charset="0"/>
                <a:ea typeface="Courier New" charset="0"/>
                <a:cs typeface="Courier New" charset="0"/>
                <a:sym typeface="Wingdings"/>
              </a:rPr>
              <a:t> </a:t>
            </a:r>
            <a:r>
              <a:rPr lang="en-US" sz="2000" spc="-100" dirty="0">
                <a:solidFill>
                  <a:schemeClr val="accent1"/>
                </a:solidFill>
                <a:latin typeface="Courier New" charset="0"/>
                <a:ea typeface="Courier New" charset="0"/>
                <a:cs typeface="Courier New" charset="0"/>
              </a:rPr>
              <a:t>Image</a:t>
            </a:r>
          </a:p>
          <a:p>
            <a:pPr algn="ctr"/>
            <a:endParaRPr lang="en-US" sz="2000" dirty="0" smtClean="0">
              <a:solidFill>
                <a:schemeClr val="accent1"/>
              </a:solidFill>
              <a:latin typeface="Courier New" charset="0"/>
              <a:ea typeface="Courier New" charset="0"/>
              <a:cs typeface="Courier New" charset="0"/>
            </a:endParaRPr>
          </a:p>
          <a:p>
            <a:pPr algn="ctr"/>
            <a:r>
              <a:rPr lang="en-US" sz="2000" spc="-100" dirty="0" smtClean="0">
                <a:solidFill>
                  <a:schemeClr val="accent1"/>
                </a:solidFill>
                <a:latin typeface="Courier New" charset="0"/>
                <a:ea typeface="Courier New" charset="0"/>
                <a:cs typeface="Courier New" charset="0"/>
              </a:rPr>
              <a:t>pie-chart </a:t>
            </a:r>
            <a:r>
              <a:rPr lang="en-US" sz="2000" spc="-600" dirty="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(t </a:t>
            </a:r>
            <a:r>
              <a:rPr lang="en-US" sz="2000" spc="-6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Table, labels </a:t>
            </a:r>
            <a:r>
              <a:rPr lang="en-US" sz="2000" spc="-600" dirty="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a:t>
            </a:r>
            <a:r>
              <a:rPr lang="en-US" sz="2000" spc="-100" dirty="0" err="1" smtClean="0">
                <a:solidFill>
                  <a:schemeClr val="accent1"/>
                </a:solidFill>
                <a:latin typeface="Courier New" charset="0"/>
                <a:ea typeface="Courier New" charset="0"/>
                <a:cs typeface="Courier New" charset="0"/>
              </a:rPr>
              <a:t>Str</a:t>
            </a:r>
            <a:r>
              <a:rPr lang="en-US" sz="2000" spc="-100" dirty="0" smtClean="0">
                <a:solidFill>
                  <a:schemeClr val="accent1"/>
                </a:solidFill>
                <a:latin typeface="Courier New" charset="0"/>
                <a:ea typeface="Courier New" charset="0"/>
                <a:cs typeface="Courier New" charset="0"/>
              </a:rPr>
              <a:t>, values: </a:t>
            </a:r>
            <a:r>
              <a:rPr lang="en-US" sz="2000" spc="-100" dirty="0" err="1" smtClean="0">
                <a:solidFill>
                  <a:schemeClr val="accent1"/>
                </a:solidFill>
                <a:latin typeface="Courier New" charset="0"/>
                <a:ea typeface="Courier New" charset="0"/>
                <a:cs typeface="Courier New" charset="0"/>
              </a:rPr>
              <a:t>Str</a:t>
            </a:r>
            <a:r>
              <a:rPr lang="en-US" sz="2000" spc="-100" dirty="0" smtClean="0">
                <a:solidFill>
                  <a:schemeClr val="accent1"/>
                </a:solidFill>
                <a:latin typeface="Courier New" charset="0"/>
                <a:ea typeface="Courier New" charset="0"/>
                <a:cs typeface="Courier New" charset="0"/>
              </a:rPr>
              <a:t>) </a:t>
            </a:r>
            <a:r>
              <a:rPr lang="en-US" sz="2000" spc="-100" dirty="0" smtClean="0">
                <a:solidFill>
                  <a:schemeClr val="accent1"/>
                </a:solidFill>
                <a:latin typeface="Courier New" charset="0"/>
                <a:ea typeface="Courier New" charset="0"/>
                <a:cs typeface="Courier New" charset="0"/>
                <a:sym typeface="Wingdings"/>
              </a:rPr>
              <a:t> </a:t>
            </a:r>
            <a:r>
              <a:rPr lang="en-US" sz="2000" spc="-100" dirty="0" smtClean="0">
                <a:solidFill>
                  <a:schemeClr val="accent1"/>
                </a:solidFill>
                <a:latin typeface="Courier New" charset="0"/>
                <a:ea typeface="Courier New" charset="0"/>
                <a:cs typeface="Courier New" charset="0"/>
              </a:rPr>
              <a:t>Image</a:t>
            </a:r>
            <a:endParaRPr lang="en-US" sz="2000" spc="-100" dirty="0">
              <a:solidFill>
                <a:schemeClr val="accent1"/>
              </a:solidFill>
              <a:latin typeface="Courier New" charset="0"/>
              <a:ea typeface="Courier New" charset="0"/>
              <a:cs typeface="Courier New" charset="0"/>
            </a:endParaRPr>
          </a:p>
        </p:txBody>
      </p:sp>
      <p:sp>
        <p:nvSpPr>
          <p:cNvPr id="6" name="Rectangle 5"/>
          <p:cNvSpPr/>
          <p:nvPr/>
        </p:nvSpPr>
        <p:spPr>
          <a:xfrm>
            <a:off x="961132" y="3894265"/>
            <a:ext cx="7374135" cy="461665"/>
          </a:xfrm>
          <a:prstGeom prst="rect">
            <a:avLst/>
          </a:prstGeom>
        </p:spPr>
        <p:txBody>
          <a:bodyPr wrap="none">
            <a:spAutoFit/>
          </a:bodyPr>
          <a:lstStyle/>
          <a:p>
            <a:r>
              <a:rPr lang="en-US" dirty="0">
                <a:solidFill>
                  <a:srgbClr val="555555"/>
                </a:solidFill>
                <a:latin typeface="Courier New" charset="0"/>
                <a:ea typeface="Courier New" charset="0"/>
                <a:cs typeface="Courier New" charset="0"/>
              </a:rPr>
              <a:t>p</a:t>
            </a:r>
            <a:r>
              <a:rPr lang="en-US" dirty="0" smtClean="0">
                <a:solidFill>
                  <a:srgbClr val="555555"/>
                </a:solidFill>
                <a:latin typeface="Courier New" charset="0"/>
                <a:ea typeface="Courier New" charset="0"/>
                <a:cs typeface="Courier New" charset="0"/>
              </a:rPr>
              <a:t>ie-chart(</a:t>
            </a:r>
            <a:r>
              <a:rPr lang="en-US" dirty="0" smtClean="0">
                <a:solidFill>
                  <a:srgbClr val="4D5966"/>
                </a:solidFill>
                <a:latin typeface="Courier New" charset="0"/>
                <a:ea typeface="Courier New" charset="0"/>
                <a:cs typeface="Courier New" charset="0"/>
              </a:rPr>
              <a:t>animals-table</a:t>
            </a:r>
            <a:r>
              <a:rPr lang="en-US" dirty="0">
                <a:solidFill>
                  <a:srgbClr val="555555"/>
                </a:solidFill>
                <a:latin typeface="Courier New" charset="0"/>
                <a:ea typeface="Courier New" charset="0"/>
                <a:cs typeface="Courier New" charset="0"/>
              </a:rPr>
              <a:t>,</a:t>
            </a:r>
            <a:r>
              <a:rPr lang="en-US" dirty="0">
                <a:solidFill>
                  <a:srgbClr val="666666"/>
                </a:solidFill>
                <a:latin typeface="Courier New" charset="0"/>
                <a:ea typeface="Courier New" charset="0"/>
                <a:cs typeface="Courier New" charset="0"/>
              </a:rPr>
              <a:t> </a:t>
            </a:r>
            <a:r>
              <a:rPr lang="en-US" dirty="0">
                <a:solidFill>
                  <a:srgbClr val="228B22"/>
                </a:solidFill>
                <a:latin typeface="Courier New" charset="0"/>
                <a:ea typeface="Courier New" charset="0"/>
                <a:cs typeface="Courier New" charset="0"/>
              </a:rPr>
              <a:t>"name"</a:t>
            </a:r>
            <a:r>
              <a:rPr lang="en-US" dirty="0">
                <a:solidFill>
                  <a:srgbClr val="555555"/>
                </a:solidFill>
                <a:latin typeface="Courier New" charset="0"/>
                <a:ea typeface="Courier New" charset="0"/>
                <a:cs typeface="Courier New" charset="0"/>
              </a:rPr>
              <a:t>,</a:t>
            </a:r>
            <a:r>
              <a:rPr lang="en-US" dirty="0">
                <a:solidFill>
                  <a:srgbClr val="666666"/>
                </a:solidFill>
                <a:latin typeface="Courier New" charset="0"/>
                <a:ea typeface="Courier New" charset="0"/>
                <a:cs typeface="Courier New" charset="0"/>
              </a:rPr>
              <a:t> </a:t>
            </a:r>
            <a:r>
              <a:rPr lang="en-US" dirty="0">
                <a:solidFill>
                  <a:srgbClr val="228B22"/>
                </a:solidFill>
                <a:latin typeface="Courier New" charset="0"/>
                <a:ea typeface="Courier New" charset="0"/>
                <a:cs typeface="Courier New" charset="0"/>
              </a:rPr>
              <a:t>"age"</a:t>
            </a:r>
            <a:r>
              <a:rPr lang="en-US" dirty="0">
                <a:solidFill>
                  <a:srgbClr val="555555"/>
                </a:solidFill>
                <a:latin typeface="Courier New" charset="0"/>
                <a:ea typeface="Courier New" charset="0"/>
                <a:cs typeface="Courier New" charset="0"/>
              </a:rPr>
              <a:t>)</a:t>
            </a:r>
            <a:endParaRPr lang="en-US" dirty="0">
              <a:latin typeface="Courier New" charset="0"/>
              <a:ea typeface="Courier New" charset="0"/>
              <a:cs typeface="Courier New" charset="0"/>
            </a:endParaRPr>
          </a:p>
        </p:txBody>
      </p:sp>
      <p:sp>
        <p:nvSpPr>
          <p:cNvPr id="8" name="Rectangle 7"/>
          <p:cNvSpPr>
            <a:spLocks noChangeArrowheads="1"/>
          </p:cNvSpPr>
          <p:nvPr/>
        </p:nvSpPr>
        <p:spPr bwMode="auto">
          <a:xfrm>
            <a:off x="304800" y="4781631"/>
            <a:ext cx="8839200"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200"/>
              </a:spcAft>
              <a:buClr>
                <a:srgbClr val="4C4C4C"/>
              </a:buClr>
              <a:buSzTx/>
            </a:pPr>
            <a:r>
              <a:rPr lang="en-US" sz="2400" dirty="0" smtClean="0">
                <a:latin typeface="Arial" panose="020B0604020202020204" pitchFamily="34" charset="0"/>
                <a:cs typeface="Arial" panose="020B0604020202020204" pitchFamily="34" charset="0"/>
              </a:rPr>
              <a:t>Interactive charts!</a:t>
            </a:r>
          </a:p>
          <a:p>
            <a:pPr marL="342900" indent="-342900" eaLnBrk="1" hangingPunct="1">
              <a:spcBef>
                <a:spcPts val="0"/>
              </a:spcBef>
              <a:spcAft>
                <a:spcPts val="1200"/>
              </a:spcAft>
              <a:buClr>
                <a:srgbClr val="4C4C4C"/>
              </a:buClr>
              <a:buSzTx/>
            </a:pPr>
            <a:r>
              <a:rPr lang="en-US" sz="2400" dirty="0" smtClean="0">
                <a:latin typeface="Arial" panose="020B0604020202020204" pitchFamily="34" charset="0"/>
                <a:ea typeface="Arial" charset="0"/>
                <a:cs typeface="Arial" panose="020B0604020202020204" pitchFamily="34" charset="0"/>
              </a:rPr>
              <a:t>Turn to page 33, and write the Contract and Purpose</a:t>
            </a:r>
            <a:endParaRPr lang="en-US" sz="2400" dirty="0">
              <a:latin typeface="Arial" charset="0"/>
              <a:ea typeface="Arial" charset="0"/>
              <a:cs typeface="Arial" charset="0"/>
            </a:endParaRPr>
          </a:p>
        </p:txBody>
      </p:sp>
    </p:spTree>
    <p:extLst>
      <p:ext uri="{BB962C8B-B14F-4D97-AF65-F5344CB8AC3E}">
        <p14:creationId xmlns:p14="http://schemas.microsoft.com/office/powerpoint/2010/main" val="13044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animEffect transition="in" filter="fade">
                                      <p:cBhvr>
                                        <p:cTn id="27"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P spid="6" grpId="0"/>
      <p:bldP spid="8"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Making Good Sample Tables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271849" y="1737140"/>
            <a:ext cx="7543800" cy="4435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200" dirty="0">
                <a:latin typeface="Arial" charset="0"/>
                <a:ea typeface="Arial" charset="0"/>
                <a:cs typeface="Arial" charset="0"/>
              </a:rPr>
              <a:t>Up to now, every Table Plan you’ve seen has included pre-written </a:t>
            </a:r>
            <a:r>
              <a:rPr lang="en-US" sz="2200" dirty="0" smtClean="0">
                <a:latin typeface="Arial" charset="0"/>
                <a:ea typeface="Arial" charset="0"/>
                <a:cs typeface="Arial" charset="0"/>
              </a:rPr>
              <a:t>Sample tables</a:t>
            </a:r>
            <a:r>
              <a:rPr lang="en-US" sz="2200" dirty="0">
                <a:latin typeface="Arial" charset="0"/>
                <a:ea typeface="Arial" charset="0"/>
                <a:cs typeface="Arial" charset="0"/>
              </a:rPr>
              <a:t>. Why?</a:t>
            </a:r>
          </a:p>
          <a:p>
            <a:pPr marL="457200" indent="-457200" eaLnBrk="1" hangingPunct="1">
              <a:spcAft>
                <a:spcPts val="1800"/>
              </a:spcAft>
              <a:buClr>
                <a:srgbClr val="4C4C4C"/>
              </a:buClr>
              <a:buSzTx/>
            </a:pPr>
            <a:r>
              <a:rPr lang="en-US" sz="2200" dirty="0">
                <a:latin typeface="Arial" charset="0"/>
                <a:ea typeface="Arial" charset="0"/>
                <a:cs typeface="Arial" charset="0"/>
              </a:rPr>
              <a:t>Now it’s time for you to start choose these tables yourself! A good </a:t>
            </a:r>
            <a:r>
              <a:rPr lang="en-US" sz="2200" dirty="0" smtClean="0">
                <a:latin typeface="Arial" charset="0"/>
                <a:ea typeface="Arial" charset="0"/>
                <a:cs typeface="Arial" charset="0"/>
              </a:rPr>
              <a:t>sample table </a:t>
            </a:r>
            <a:r>
              <a:rPr lang="en-US" sz="2200" dirty="0">
                <a:latin typeface="Arial" charset="0"/>
                <a:ea typeface="Arial" charset="0"/>
                <a:cs typeface="Arial" charset="0"/>
              </a:rPr>
              <a:t>has several qualities:</a:t>
            </a:r>
          </a:p>
          <a:p>
            <a:pPr marL="1200150" lvl="1" indent="-457200" eaLnBrk="1" hangingPunct="1">
              <a:spcAft>
                <a:spcPts val="600"/>
              </a:spcAft>
              <a:buClr>
                <a:srgbClr val="4C4C4C"/>
              </a:buClr>
              <a:buSzTx/>
            </a:pPr>
            <a:r>
              <a:rPr lang="en-US" sz="1600" dirty="0">
                <a:latin typeface="Arial" charset="0"/>
                <a:ea typeface="Arial" charset="0"/>
                <a:cs typeface="Arial" charset="0"/>
              </a:rPr>
              <a:t>Includes all </a:t>
            </a:r>
            <a:r>
              <a:rPr lang="en-US" sz="1600" u="sng" dirty="0">
                <a:latin typeface="Arial" charset="0"/>
                <a:ea typeface="Arial" charset="0"/>
                <a:cs typeface="Arial" charset="0"/>
              </a:rPr>
              <a:t>relevant </a:t>
            </a:r>
            <a:r>
              <a:rPr lang="en-US" sz="1600" dirty="0">
                <a:latin typeface="Arial" charset="0"/>
                <a:ea typeface="Arial" charset="0"/>
                <a:cs typeface="Arial" charset="0"/>
              </a:rPr>
              <a:t>columns</a:t>
            </a:r>
          </a:p>
          <a:p>
            <a:pPr marL="1200150" lvl="1" indent="-457200" eaLnBrk="1" hangingPunct="1">
              <a:spcAft>
                <a:spcPts val="600"/>
              </a:spcAft>
              <a:buClr>
                <a:srgbClr val="4C4C4C"/>
              </a:buClr>
              <a:buSzTx/>
            </a:pPr>
            <a:r>
              <a:rPr lang="en-US" sz="1600" dirty="0">
                <a:latin typeface="Arial" charset="0"/>
                <a:ea typeface="Arial" charset="0"/>
                <a:cs typeface="Arial" charset="0"/>
              </a:rPr>
              <a:t>Includes rows that will be </a:t>
            </a:r>
            <a:r>
              <a:rPr lang="en-US" sz="1600" dirty="0" smtClean="0">
                <a:latin typeface="Arial" charset="0"/>
                <a:ea typeface="Arial" charset="0"/>
                <a:cs typeface="Arial" charset="0"/>
              </a:rPr>
              <a:t>filtered (both </a:t>
            </a:r>
            <a:r>
              <a:rPr lang="en-US" sz="1600" dirty="0">
                <a:latin typeface="Arial" charset="0"/>
                <a:ea typeface="Arial" charset="0"/>
                <a:cs typeface="Arial" charset="0"/>
              </a:rPr>
              <a:t>true and false)</a:t>
            </a:r>
          </a:p>
          <a:p>
            <a:pPr marL="1200150" lvl="1" indent="-457200" eaLnBrk="1" hangingPunct="1">
              <a:spcAft>
                <a:spcPts val="600"/>
              </a:spcAft>
              <a:buClr>
                <a:srgbClr val="4C4C4C"/>
              </a:buClr>
              <a:buSzTx/>
            </a:pPr>
            <a:r>
              <a:rPr lang="en-US" sz="1600" dirty="0">
                <a:latin typeface="Arial" charset="0"/>
                <a:ea typeface="Arial" charset="0"/>
                <a:cs typeface="Arial" charset="0"/>
              </a:rPr>
              <a:t>Includes enough rows to show random ordering</a:t>
            </a:r>
          </a:p>
          <a:p>
            <a:pPr marL="1200150" lvl="1" indent="-457200" eaLnBrk="1" hangingPunct="1">
              <a:spcAft>
                <a:spcPts val="600"/>
              </a:spcAft>
              <a:buClr>
                <a:srgbClr val="4C4C4C"/>
              </a:buClr>
              <a:buSzTx/>
            </a:pPr>
            <a:r>
              <a:rPr lang="en-US" sz="1600" dirty="0">
                <a:latin typeface="Arial" charset="0"/>
                <a:ea typeface="Arial" charset="0"/>
                <a:cs typeface="Arial" charset="0"/>
              </a:rPr>
              <a:t>Is properly representative of the entire dataset</a:t>
            </a:r>
          </a:p>
          <a:p>
            <a:pPr marL="457200" indent="-457200" eaLnBrk="1" hangingPunct="1">
              <a:spcAft>
                <a:spcPts val="1800"/>
              </a:spcAft>
              <a:buClr>
                <a:srgbClr val="4C4C4C"/>
              </a:buClr>
              <a:buSzTx/>
            </a:pPr>
            <a:r>
              <a:rPr lang="en-US" sz="2000" dirty="0">
                <a:latin typeface="Arial" charset="0"/>
                <a:ea typeface="Arial" charset="0"/>
                <a:cs typeface="Arial" charset="0"/>
              </a:rPr>
              <a:t>The Austerity Problem</a:t>
            </a:r>
          </a:p>
          <a:p>
            <a:pPr marL="457200" indent="-457200" eaLnBrk="1" hangingPunct="1">
              <a:spcAft>
                <a:spcPts val="1800"/>
              </a:spcAft>
              <a:buClr>
                <a:srgbClr val="4C4C4C"/>
              </a:buClr>
              <a:buSzTx/>
            </a:pPr>
            <a:r>
              <a:rPr lang="en-US" sz="2000" dirty="0">
                <a:latin typeface="Arial" charset="0"/>
                <a:ea typeface="Arial" charset="0"/>
                <a:cs typeface="Arial" charset="0"/>
              </a:rPr>
              <a:t>Turn to Page </a:t>
            </a:r>
            <a:r>
              <a:rPr lang="en-US" sz="2000" dirty="0" smtClean="0">
                <a:latin typeface="Arial" charset="0"/>
                <a:ea typeface="Arial" charset="0"/>
                <a:cs typeface="Arial" charset="0"/>
              </a:rPr>
              <a:t>34</a:t>
            </a: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75706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Your dataset</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271849" y="1737140"/>
            <a:ext cx="7543800" cy="3708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smtClean="0">
                <a:latin typeface="Arial" charset="0"/>
                <a:ea typeface="Arial" charset="0"/>
                <a:cs typeface="Arial" charset="0"/>
              </a:rPr>
              <a:t>Complete page 38</a:t>
            </a:r>
          </a:p>
          <a:p>
            <a:pPr marL="457200" indent="-457200" eaLnBrk="1" hangingPunct="1">
              <a:spcAft>
                <a:spcPts val="1800"/>
              </a:spcAft>
              <a:buClr>
                <a:srgbClr val="4C4C4C"/>
              </a:buClr>
              <a:buSzTx/>
            </a:pPr>
            <a:r>
              <a:rPr lang="en-US" sz="2000" dirty="0" smtClean="0">
                <a:latin typeface="Arial" charset="0"/>
                <a:ea typeface="Arial" charset="0"/>
                <a:cs typeface="Arial" charset="0"/>
              </a:rPr>
              <a:t>Use pages 36 and 37 if you need extra table plans!</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endParaRPr lang="en-US" sz="2000" dirty="0" smtClean="0">
              <a:latin typeface="Arial" charset="0"/>
              <a:ea typeface="Arial" charset="0"/>
              <a:cs typeface="Arial" charset="0"/>
            </a:endParaRPr>
          </a:p>
          <a:p>
            <a:pPr marL="457200" indent="-457200" eaLnBrk="1" hangingPunct="1">
              <a:spcAft>
                <a:spcPts val="1800"/>
              </a:spcAft>
              <a:buClr>
                <a:srgbClr val="4C4C4C"/>
              </a:buClr>
              <a:buSzTx/>
            </a:pPr>
            <a:r>
              <a:rPr lang="en-US" sz="2000" dirty="0" smtClean="0">
                <a:latin typeface="Arial" charset="0"/>
                <a:ea typeface="Arial" charset="0"/>
                <a:cs typeface="Arial" charset="0"/>
              </a:rPr>
              <a:t>All of these charts show </a:t>
            </a:r>
            <a:r>
              <a:rPr lang="en-US" sz="2000" i="1" dirty="0" smtClean="0">
                <a:latin typeface="Arial" charset="0"/>
                <a:ea typeface="Arial" charset="0"/>
                <a:cs typeface="Arial" charset="0"/>
              </a:rPr>
              <a:t>quantity</a:t>
            </a:r>
            <a:r>
              <a:rPr lang="en-US" sz="2000" dirty="0" smtClean="0">
                <a:latin typeface="Arial" charset="0"/>
                <a:ea typeface="Arial" charset="0"/>
                <a:cs typeface="Arial" charset="0"/>
              </a:rPr>
              <a:t>, either absolute (bar) or relative (pie)</a:t>
            </a:r>
          </a:p>
          <a:p>
            <a:pPr marL="457200" indent="-457200" eaLnBrk="1" hangingPunct="1">
              <a:spcAft>
                <a:spcPts val="1800"/>
              </a:spcAft>
              <a:buClr>
                <a:srgbClr val="4C4C4C"/>
              </a:buClr>
              <a:buSzTx/>
            </a:pPr>
            <a:r>
              <a:rPr lang="en-US" sz="2000" dirty="0" smtClean="0">
                <a:latin typeface="Arial" charset="0"/>
                <a:ea typeface="Arial" charset="0"/>
                <a:cs typeface="Arial" charset="0"/>
              </a:rPr>
              <a:t>But what about </a:t>
            </a:r>
            <a:r>
              <a:rPr lang="en-US" sz="2000" i="1" dirty="0" smtClean="0">
                <a:latin typeface="Arial" charset="0"/>
                <a:ea typeface="Arial" charset="0"/>
                <a:cs typeface="Arial" charset="0"/>
              </a:rPr>
              <a:t>frequency</a:t>
            </a:r>
            <a:r>
              <a:rPr lang="mr-IN" sz="2000" i="1" dirty="0" smtClean="0">
                <a:latin typeface="Arial" charset="0"/>
                <a:ea typeface="Arial" charset="0"/>
                <a:cs typeface="Arial" charset="0"/>
              </a:rPr>
              <a:t>…</a:t>
            </a:r>
            <a:r>
              <a:rPr lang="en-US" sz="2000" i="1" dirty="0" smtClean="0">
                <a:latin typeface="Arial" charset="0"/>
                <a:ea typeface="Arial" charset="0"/>
                <a:cs typeface="Arial" charset="0"/>
              </a:rPr>
              <a:t>?</a:t>
            </a: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2612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Austerity Problem</a:t>
            </a:r>
          </a:p>
        </p:txBody>
      </p:sp>
      <p:sp>
        <p:nvSpPr>
          <p:cNvPr id="18" name="Content Placeholder 17"/>
          <p:cNvSpPr>
            <a:spLocks noGrp="1"/>
          </p:cNvSpPr>
          <p:nvPr>
            <p:ph idx="1"/>
          </p:nvPr>
        </p:nvSpPr>
        <p:spPr/>
        <p:txBody>
          <a:bodyPr/>
          <a:lstStyle/>
          <a:p>
            <a:endParaRPr lang="en-US"/>
          </a:p>
        </p:txBody>
      </p:sp>
      <p:sp>
        <p:nvSpPr>
          <p:cNvPr id="2" name="Footer Placeholder 1"/>
          <p:cNvSpPr>
            <a:spLocks noGrp="1"/>
          </p:cNvSpPr>
          <p:nvPr>
            <p:ph type="ftr" sz="quarter" idx="11"/>
          </p:nvPr>
        </p:nvSpPr>
        <p:spPr/>
        <p:txBody>
          <a:bodyPr/>
          <a:lstStyle/>
          <a:p>
            <a:pPr>
              <a:defRPr/>
            </a:pPr>
            <a:r>
              <a:rPr lang="en-US" dirty="0" err="1"/>
              <a:t>www.BootstrapWorld.org</a:t>
            </a:r>
            <a:r>
              <a:rPr lang="en-US" dirty="0"/>
              <a:t>     |    #</a:t>
            </a:r>
            <a:r>
              <a:rPr lang="en-US" dirty="0" err="1"/>
              <a:t>BootstrapCS</a:t>
            </a:r>
            <a:endParaRPr lang="en-US" dirty="0"/>
          </a:p>
        </p:txBody>
      </p:sp>
      <p:pic>
        <p:nvPicPr>
          <p:cNvPr id="5" name="Picture 4"/>
          <p:cNvPicPr>
            <a:picLocks noChangeAspect="1"/>
          </p:cNvPicPr>
          <p:nvPr/>
        </p:nvPicPr>
        <p:blipFill>
          <a:blip r:embed="rId2"/>
          <a:stretch>
            <a:fillRect/>
          </a:stretch>
        </p:blipFill>
        <p:spPr>
          <a:xfrm>
            <a:off x="1642" y="1830616"/>
            <a:ext cx="5588000" cy="3352800"/>
          </a:xfrm>
          <a:prstGeom prst="rect">
            <a:avLst/>
          </a:prstGeom>
        </p:spPr>
      </p:pic>
      <p:pic>
        <p:nvPicPr>
          <p:cNvPr id="6" name="Picture 5"/>
          <p:cNvPicPr>
            <a:picLocks noChangeAspect="1"/>
          </p:cNvPicPr>
          <p:nvPr/>
        </p:nvPicPr>
        <p:blipFill>
          <a:blip r:embed="rId3"/>
          <a:stretch>
            <a:fillRect/>
          </a:stretch>
        </p:blipFill>
        <p:spPr>
          <a:xfrm>
            <a:off x="5093052" y="1850122"/>
            <a:ext cx="3720747" cy="2795588"/>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781" y="3494592"/>
            <a:ext cx="3836219" cy="2548346"/>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955" y="3034716"/>
            <a:ext cx="4265667" cy="3200400"/>
          </a:xfrm>
          <a:prstGeom prst="rect">
            <a:avLst/>
          </a:prstGeom>
        </p:spPr>
      </p:pic>
      <p:pic>
        <p:nvPicPr>
          <p:cNvPr id="9" name="Picture 8"/>
          <p:cNvPicPr>
            <a:picLocks noChangeAspect="1"/>
          </p:cNvPicPr>
          <p:nvPr/>
        </p:nvPicPr>
        <p:blipFill>
          <a:blip r:embed="rId6"/>
          <a:stretch>
            <a:fillRect/>
          </a:stretch>
        </p:blipFill>
        <p:spPr>
          <a:xfrm>
            <a:off x="2192608" y="1895464"/>
            <a:ext cx="5191285" cy="2920098"/>
          </a:xfrm>
          <a:prstGeom prst="rect">
            <a:avLst/>
          </a:prstGeom>
        </p:spPr>
      </p:pic>
      <p:pic>
        <p:nvPicPr>
          <p:cNvPr id="10" name="Picture 9"/>
          <p:cNvPicPr>
            <a:picLocks noChangeAspect="1"/>
          </p:cNvPicPr>
          <p:nvPr/>
        </p:nvPicPr>
        <p:blipFill>
          <a:blip r:embed="rId7"/>
          <a:stretch>
            <a:fillRect/>
          </a:stretch>
        </p:blipFill>
        <p:spPr>
          <a:xfrm>
            <a:off x="3276503" y="1052425"/>
            <a:ext cx="5842000" cy="3898900"/>
          </a:xfrm>
          <a:prstGeom prst="rect">
            <a:avLst/>
          </a:prstGeom>
        </p:spPr>
      </p:pic>
      <p:pic>
        <p:nvPicPr>
          <p:cNvPr id="11" name="Picture 10"/>
          <p:cNvPicPr>
            <a:picLocks noChangeAspect="1"/>
          </p:cNvPicPr>
          <p:nvPr/>
        </p:nvPicPr>
        <p:blipFill>
          <a:blip r:embed="rId8"/>
          <a:stretch>
            <a:fillRect/>
          </a:stretch>
        </p:blipFill>
        <p:spPr>
          <a:xfrm>
            <a:off x="990600" y="3631326"/>
            <a:ext cx="4764231" cy="2689485"/>
          </a:xfrm>
          <a:prstGeom prst="rect">
            <a:avLst/>
          </a:prstGeom>
        </p:spPr>
      </p:pic>
      <p:pic>
        <p:nvPicPr>
          <p:cNvPr id="13" name="Picture 12"/>
          <p:cNvPicPr>
            <a:picLocks noChangeAspect="1"/>
          </p:cNvPicPr>
          <p:nvPr/>
        </p:nvPicPr>
        <p:blipFill>
          <a:blip r:embed="rId9"/>
          <a:stretch>
            <a:fillRect/>
          </a:stretch>
        </p:blipFill>
        <p:spPr>
          <a:xfrm>
            <a:off x="431315" y="1582829"/>
            <a:ext cx="3993405" cy="2963066"/>
          </a:xfrm>
          <a:prstGeom prst="rect">
            <a:avLst/>
          </a:prstGeom>
        </p:spPr>
      </p:pic>
      <p:pic>
        <p:nvPicPr>
          <p:cNvPr id="4" name="Picture 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33800" y="2988944"/>
            <a:ext cx="5410200" cy="2840355"/>
          </a:xfrm>
          <a:prstGeom prst="rect">
            <a:avLst/>
          </a:prstGeom>
        </p:spPr>
      </p:pic>
      <p:pic>
        <p:nvPicPr>
          <p:cNvPr id="16" name="Picture 15"/>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2841739" y="1895464"/>
            <a:ext cx="5997461" cy="3801524"/>
          </a:xfrm>
          <a:prstGeom prst="rect">
            <a:avLst/>
          </a:prstGeom>
        </p:spPr>
      </p:pic>
      <p:pic>
        <p:nvPicPr>
          <p:cNvPr id="12" name="Picture 11"/>
          <p:cNvPicPr>
            <a:picLocks noChangeAspect="1"/>
          </p:cNvPicPr>
          <p:nvPr/>
        </p:nvPicPr>
        <p:blipFill>
          <a:blip r:embed="rId12"/>
          <a:stretch>
            <a:fillRect/>
          </a:stretch>
        </p:blipFill>
        <p:spPr>
          <a:xfrm>
            <a:off x="-88655" y="1827293"/>
            <a:ext cx="5896785" cy="3908998"/>
          </a:xfrm>
          <a:prstGeom prst="rect">
            <a:avLst/>
          </a:prstGeom>
        </p:spPr>
      </p:pic>
      <p:pic>
        <p:nvPicPr>
          <p:cNvPr id="3" name="Picture 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816596" y="1737087"/>
            <a:ext cx="5241650" cy="3444513"/>
          </a:xfrm>
          <a:prstGeom prst="rect">
            <a:avLst/>
          </a:prstGeom>
        </p:spPr>
      </p:pic>
    </p:spTree>
    <p:extLst>
      <p:ext uri="{BB962C8B-B14F-4D97-AF65-F5344CB8AC3E}">
        <p14:creationId xmlns:p14="http://schemas.microsoft.com/office/powerpoint/2010/main" val="34101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6</a:t>
            </a:r>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Visualizing Frequency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76400"/>
            <a:ext cx="8610600" cy="2043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200" dirty="0" smtClean="0">
                <a:latin typeface="Arial" charset="0"/>
                <a:ea typeface="Arial" charset="0"/>
                <a:cs typeface="Arial" charset="0"/>
              </a:rPr>
              <a:t>Turn to Pages 41 and 42</a:t>
            </a:r>
            <a:r>
              <a:rPr lang="mr-IN" altLang="en-US" sz="2200" dirty="0" smtClean="0">
                <a:latin typeface="Arial" charset="0"/>
                <a:ea typeface="Arial" charset="0"/>
                <a:cs typeface="Arial" charset="0"/>
              </a:rPr>
              <a:t>…</a:t>
            </a:r>
            <a:endParaRPr lang="en-US" altLang="en-US" sz="2200" dirty="0">
              <a:latin typeface="Arial" charset="0"/>
              <a:ea typeface="Arial" charset="0"/>
              <a:cs typeface="Arial" charset="0"/>
            </a:endParaRPr>
          </a:p>
          <a:p>
            <a:pPr marL="342900" indent="-342900" eaLnBrk="1" hangingPunct="1">
              <a:spcAft>
                <a:spcPts val="1800"/>
              </a:spcAft>
              <a:buClr>
                <a:srgbClr val="4C4C4C"/>
              </a:buClr>
              <a:buSzTx/>
            </a:pPr>
            <a:r>
              <a:rPr lang="en-US" altLang="en-US" sz="2200" dirty="0" smtClean="0">
                <a:latin typeface="Arial" charset="0"/>
                <a:ea typeface="Arial" charset="0"/>
                <a:cs typeface="Arial" charset="0"/>
              </a:rPr>
              <a:t>What are the two charts measuring?</a:t>
            </a:r>
          </a:p>
          <a:p>
            <a:pPr marL="342900" indent="-342900" eaLnBrk="1" hangingPunct="1">
              <a:spcAft>
                <a:spcPts val="1800"/>
              </a:spcAft>
              <a:buClr>
                <a:srgbClr val="4C4C4C"/>
              </a:buClr>
              <a:buSzTx/>
            </a:pPr>
            <a:r>
              <a:rPr lang="en-US" altLang="en-US" sz="2200" dirty="0" smtClean="0">
                <a:latin typeface="Arial" charset="0"/>
                <a:ea typeface="Arial" charset="0"/>
                <a:cs typeface="Arial" charset="0"/>
              </a:rPr>
              <a:t>These charts visualize the </a:t>
            </a:r>
            <a:r>
              <a:rPr lang="en-US" altLang="en-US" sz="2200" i="1" dirty="0" smtClean="0">
                <a:latin typeface="Arial" charset="0"/>
                <a:ea typeface="Arial" charset="0"/>
                <a:cs typeface="Arial" charset="0"/>
              </a:rPr>
              <a:t>frequency</a:t>
            </a:r>
            <a:r>
              <a:rPr lang="en-US" altLang="en-US" sz="2200" dirty="0" smtClean="0">
                <a:latin typeface="Arial" charset="0"/>
                <a:ea typeface="Arial" charset="0"/>
                <a:cs typeface="Arial" charset="0"/>
              </a:rPr>
              <a:t> with which certain values appear in our dataset!</a:t>
            </a:r>
            <a:endParaRPr lang="en-US" altLang="en-US" sz="22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TextBox 4">
            <a:extLst>
              <a:ext uri="{FF2B5EF4-FFF2-40B4-BE49-F238E27FC236}">
                <a16:creationId xmlns="" xmlns:a16="http://schemas.microsoft.com/office/drawing/2014/main" id="{23786C46-A1E4-4073-B9E9-2D61A04F5B37}"/>
              </a:ext>
            </a:extLst>
          </p:cNvPr>
          <p:cNvSpPr txBox="1"/>
          <p:nvPr/>
        </p:nvSpPr>
        <p:spPr>
          <a:xfrm>
            <a:off x="0" y="3886200"/>
            <a:ext cx="9144000" cy="984885"/>
          </a:xfrm>
          <a:prstGeom prst="rect">
            <a:avLst/>
          </a:prstGeom>
          <a:noFill/>
        </p:spPr>
        <p:txBody>
          <a:bodyPr wrap="square" rtlCol="0">
            <a:spAutoFit/>
          </a:bodyPr>
          <a:lstStyle/>
          <a:p>
            <a:pPr algn="ctr"/>
            <a:r>
              <a:rPr lang="en-US" sz="1900" spc="-100" dirty="0" err="1" smtClean="0">
                <a:solidFill>
                  <a:schemeClr val="accent1"/>
                </a:solidFill>
                <a:latin typeface="Courier New" charset="0"/>
                <a:ea typeface="Courier New" charset="0"/>
                <a:cs typeface="Courier New" charset="0"/>
              </a:rPr>
              <a:t>freq</a:t>
            </a:r>
            <a:r>
              <a:rPr lang="en-US" sz="1900" spc="-100" dirty="0" smtClean="0">
                <a:solidFill>
                  <a:schemeClr val="accent1"/>
                </a:solidFill>
                <a:latin typeface="Courier New" charset="0"/>
                <a:ea typeface="Courier New" charset="0"/>
                <a:cs typeface="Courier New" charset="0"/>
              </a:rPr>
              <a:t>-bar-chart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Table, labels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a:t>
            </a:r>
            <a:r>
              <a:rPr lang="en-US" sz="1900" spc="-100" dirty="0" smtClean="0">
                <a:solidFill>
                  <a:schemeClr val="accent1"/>
                </a:solidFill>
                <a:latin typeface="Courier New" charset="0"/>
                <a:ea typeface="Courier New" charset="0"/>
                <a:cs typeface="Courier New" charset="0"/>
              </a:rPr>
              <a:t>values</a:t>
            </a:r>
            <a:r>
              <a:rPr lang="en-US" sz="1800" spc="-600" dirty="0">
                <a:solidFill>
                  <a:schemeClr val="accent1"/>
                </a:solidFill>
                <a:latin typeface="Courier New" charset="0"/>
                <a:ea typeface="Courier New" charset="0"/>
                <a:cs typeface="Courier New" charset="0"/>
              </a:rPr>
              <a:t> ::</a:t>
            </a:r>
            <a:r>
              <a:rPr lang="en-US" sz="1900" spc="-100" dirty="0" smtClean="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smtClean="0">
                <a:solidFill>
                  <a:schemeClr val="accent1"/>
                </a:solidFill>
                <a:latin typeface="Courier New" charset="0"/>
                <a:ea typeface="Courier New" charset="0"/>
                <a:cs typeface="Courier New" charset="0"/>
              </a:rPr>
              <a:t>) </a:t>
            </a:r>
            <a:r>
              <a:rPr lang="en-US" sz="1900" spc="-100" dirty="0" smtClean="0">
                <a:solidFill>
                  <a:schemeClr val="accent1"/>
                </a:solidFill>
                <a:latin typeface="Courier New" charset="0"/>
                <a:ea typeface="Courier New" charset="0"/>
                <a:cs typeface="Courier New" charset="0"/>
                <a:sym typeface="Wingdings"/>
              </a:rPr>
              <a:t> </a:t>
            </a:r>
            <a:r>
              <a:rPr lang="en-US" sz="1900" spc="-100" dirty="0" smtClean="0">
                <a:solidFill>
                  <a:schemeClr val="accent1"/>
                </a:solidFill>
                <a:latin typeface="Courier New" charset="0"/>
                <a:ea typeface="Courier New" charset="0"/>
                <a:cs typeface="Courier New" charset="0"/>
              </a:rPr>
              <a:t>Image</a:t>
            </a:r>
            <a:endParaRPr lang="en-US" sz="1900" spc="-100" dirty="0">
              <a:solidFill>
                <a:schemeClr val="accent1"/>
              </a:solidFill>
              <a:latin typeface="Courier New" charset="0"/>
              <a:ea typeface="Courier New" charset="0"/>
              <a:cs typeface="Courier New" charset="0"/>
            </a:endParaRPr>
          </a:p>
          <a:p>
            <a:pPr algn="ctr"/>
            <a:endParaRPr lang="en-US" sz="2000" dirty="0" smtClean="0">
              <a:solidFill>
                <a:schemeClr val="accent1"/>
              </a:solidFill>
              <a:latin typeface="Courier New" charset="0"/>
              <a:ea typeface="Courier New" charset="0"/>
              <a:cs typeface="Courier New" charset="0"/>
            </a:endParaRPr>
          </a:p>
          <a:p>
            <a:pPr algn="ctr"/>
            <a:r>
              <a:rPr lang="en-US" sz="1900" spc="-100" dirty="0" smtClean="0">
                <a:solidFill>
                  <a:schemeClr val="accent1"/>
                </a:solidFill>
                <a:latin typeface="Courier New" charset="0"/>
                <a:ea typeface="Courier New" charset="0"/>
                <a:cs typeface="Courier New" charset="0"/>
              </a:rPr>
              <a:t>histogram </a:t>
            </a:r>
            <a:r>
              <a:rPr lang="en-US" sz="1900" spc="-600" dirty="0" smtClean="0">
                <a:solidFill>
                  <a:schemeClr val="accent1"/>
                </a:solidFill>
                <a:latin typeface="Courier New" charset="0"/>
                <a:ea typeface="Courier New" charset="0"/>
                <a:cs typeface="Courier New" charset="0"/>
              </a:rPr>
              <a:t>::</a:t>
            </a:r>
            <a:r>
              <a:rPr lang="en-US" sz="1900" spc="-100" dirty="0" smtClean="0">
                <a:solidFill>
                  <a:schemeClr val="accent1"/>
                </a:solidFill>
                <a:latin typeface="Courier New" charset="0"/>
                <a:ea typeface="Courier New" charset="0"/>
                <a:cs typeface="Courier New" charset="0"/>
              </a:rPr>
              <a:t> (t</a:t>
            </a:r>
            <a:r>
              <a:rPr lang="en-US" sz="1900" spc="-600" dirty="0" smtClean="0">
                <a:solidFill>
                  <a:schemeClr val="accent1"/>
                </a:solidFill>
                <a:latin typeface="Courier New" charset="0"/>
                <a:ea typeface="Courier New" charset="0"/>
                <a:cs typeface="Courier New" charset="0"/>
              </a:rPr>
              <a:t>::</a:t>
            </a:r>
            <a:r>
              <a:rPr lang="en-US" sz="1900" spc="-600" dirty="0">
                <a:solidFill>
                  <a:schemeClr val="accent1"/>
                </a:solidFill>
                <a:latin typeface="Courier New" charset="0"/>
                <a:ea typeface="Courier New" charset="0"/>
                <a:cs typeface="Courier New" charset="0"/>
              </a:rPr>
              <a:t> </a:t>
            </a:r>
            <a:r>
              <a:rPr lang="en-US" sz="1900" spc="-100" dirty="0" smtClean="0">
                <a:solidFill>
                  <a:schemeClr val="accent1"/>
                </a:solidFill>
                <a:latin typeface="Courier New" charset="0"/>
                <a:ea typeface="Courier New" charset="0"/>
                <a:cs typeface="Courier New" charset="0"/>
              </a:rPr>
              <a:t>Table, labels</a:t>
            </a:r>
            <a:r>
              <a:rPr lang="en-US" sz="1900" spc="-600" dirty="0" smtClean="0">
                <a:solidFill>
                  <a:schemeClr val="accent1"/>
                </a:solidFill>
                <a:latin typeface="Courier New" charset="0"/>
                <a:ea typeface="Courier New" charset="0"/>
                <a:cs typeface="Courier New" charset="0"/>
              </a:rPr>
              <a:t>:: </a:t>
            </a:r>
            <a:r>
              <a:rPr lang="en-US" sz="1900" spc="-100" dirty="0" err="1" smtClean="0">
                <a:solidFill>
                  <a:schemeClr val="accent1"/>
                </a:solidFill>
                <a:latin typeface="Courier New" charset="0"/>
                <a:ea typeface="Courier New" charset="0"/>
                <a:cs typeface="Courier New" charset="0"/>
              </a:rPr>
              <a:t>Str</a:t>
            </a:r>
            <a:r>
              <a:rPr lang="en-US" sz="1900" spc="-100" dirty="0" smtClean="0">
                <a:solidFill>
                  <a:schemeClr val="accent1"/>
                </a:solidFill>
                <a:latin typeface="Courier New" charset="0"/>
                <a:ea typeface="Courier New" charset="0"/>
                <a:cs typeface="Courier New" charset="0"/>
              </a:rPr>
              <a:t>, values</a:t>
            </a:r>
            <a:r>
              <a:rPr lang="en-US" sz="1900" spc="-600" dirty="0" smtClean="0">
                <a:solidFill>
                  <a:schemeClr val="accent1"/>
                </a:solidFill>
                <a:latin typeface="Courier New" charset="0"/>
                <a:ea typeface="Courier New" charset="0"/>
                <a:cs typeface="Courier New" charset="0"/>
              </a:rPr>
              <a:t>:: </a:t>
            </a:r>
            <a:r>
              <a:rPr lang="en-US" sz="1900" spc="-100" dirty="0" err="1" smtClean="0">
                <a:solidFill>
                  <a:schemeClr val="accent1"/>
                </a:solidFill>
                <a:latin typeface="Courier New" charset="0"/>
                <a:ea typeface="Courier New" charset="0"/>
                <a:cs typeface="Courier New" charset="0"/>
              </a:rPr>
              <a:t>Str</a:t>
            </a:r>
            <a:r>
              <a:rPr lang="en-US" sz="1900" spc="-100" dirty="0" smtClean="0">
                <a:solidFill>
                  <a:schemeClr val="accent1"/>
                </a:solidFill>
                <a:latin typeface="Courier New" charset="0"/>
                <a:ea typeface="Courier New" charset="0"/>
                <a:cs typeface="Courier New" charset="0"/>
              </a:rPr>
              <a:t>, bin-width</a:t>
            </a:r>
            <a:r>
              <a:rPr lang="en-US" sz="1900" spc="-600" dirty="0" smtClean="0">
                <a:solidFill>
                  <a:schemeClr val="accent1"/>
                </a:solidFill>
                <a:latin typeface="Courier New" charset="0"/>
                <a:ea typeface="Courier New" charset="0"/>
                <a:cs typeface="Courier New" charset="0"/>
              </a:rPr>
              <a:t>:: </a:t>
            </a:r>
            <a:r>
              <a:rPr lang="en-US" sz="1900" spc="-100" dirty="0" err="1" smtClean="0">
                <a:solidFill>
                  <a:schemeClr val="accent1"/>
                </a:solidFill>
                <a:latin typeface="Courier New" charset="0"/>
                <a:ea typeface="Courier New" charset="0"/>
                <a:cs typeface="Courier New" charset="0"/>
              </a:rPr>
              <a:t>Num</a:t>
            </a:r>
            <a:r>
              <a:rPr lang="en-US" sz="1900" spc="-100" dirty="0" smtClean="0">
                <a:solidFill>
                  <a:schemeClr val="accent1"/>
                </a:solidFill>
                <a:latin typeface="Courier New" charset="0"/>
                <a:ea typeface="Courier New" charset="0"/>
                <a:cs typeface="Courier New" charset="0"/>
              </a:rPr>
              <a:t>)</a:t>
            </a:r>
            <a:r>
              <a:rPr lang="en-US" sz="1900" spc="-100" dirty="0" smtClean="0">
                <a:solidFill>
                  <a:schemeClr val="accent1"/>
                </a:solidFill>
                <a:latin typeface="Courier New" charset="0"/>
                <a:ea typeface="Courier New" charset="0"/>
                <a:cs typeface="Courier New" charset="0"/>
                <a:sym typeface="Wingdings"/>
              </a:rPr>
              <a:t></a:t>
            </a:r>
            <a:r>
              <a:rPr lang="en-US" sz="1900" spc="-100" dirty="0" err="1" smtClean="0">
                <a:solidFill>
                  <a:schemeClr val="accent1"/>
                </a:solidFill>
                <a:latin typeface="Courier New" charset="0"/>
                <a:ea typeface="Courier New" charset="0"/>
                <a:cs typeface="Courier New" charset="0"/>
              </a:rPr>
              <a:t>Img</a:t>
            </a:r>
            <a:endParaRPr lang="en-US" sz="1900" spc="-100" dirty="0">
              <a:solidFill>
                <a:schemeClr val="accent1"/>
              </a:solidFill>
              <a:latin typeface="Courier New" charset="0"/>
              <a:ea typeface="Courier New" charset="0"/>
              <a:cs typeface="Courier New" charset="0"/>
            </a:endParaRPr>
          </a:p>
        </p:txBody>
      </p:sp>
    </p:spTree>
    <p:extLst>
      <p:ext uri="{BB962C8B-B14F-4D97-AF65-F5344CB8AC3E}">
        <p14:creationId xmlns:p14="http://schemas.microsoft.com/office/powerpoint/2010/main" val="13377245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Bins and Spread</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2342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What does the </a:t>
            </a:r>
            <a:r>
              <a:rPr lang="en-US" sz="2200" dirty="0" smtClean="0">
                <a:latin typeface="Arial" charset="0"/>
                <a:ea typeface="Arial" charset="0"/>
                <a:cs typeface="Arial" charset="0"/>
              </a:rPr>
              <a:t>last argument </a:t>
            </a:r>
            <a:r>
              <a:rPr lang="en-US" sz="2200" dirty="0">
                <a:latin typeface="Arial" charset="0"/>
                <a:ea typeface="Arial" charset="0"/>
                <a:cs typeface="Arial" charset="0"/>
              </a:rPr>
              <a:t>to </a:t>
            </a:r>
            <a:r>
              <a:rPr lang="en-US" sz="2200" dirty="0">
                <a:latin typeface="Courier New" charset="0"/>
                <a:ea typeface="Courier New" charset="0"/>
                <a:cs typeface="Courier New" charset="0"/>
              </a:rPr>
              <a:t>histogram</a:t>
            </a:r>
            <a:r>
              <a:rPr lang="en-US" sz="2200" dirty="0">
                <a:latin typeface="Arial" charset="0"/>
                <a:ea typeface="Arial" charset="0"/>
                <a:cs typeface="Arial" charset="0"/>
              </a:rPr>
              <a:t> mean?</a:t>
            </a:r>
          </a:p>
          <a:p>
            <a:pPr marL="342900" indent="-342900" eaLnBrk="1" hangingPunct="1">
              <a:spcAft>
                <a:spcPts val="1800"/>
              </a:spcAft>
              <a:buClr>
                <a:srgbClr val="4C4C4C"/>
              </a:buClr>
              <a:buSzTx/>
            </a:pPr>
            <a:r>
              <a:rPr lang="en-US" sz="2200" dirty="0">
                <a:latin typeface="Arial" charset="0"/>
                <a:ea typeface="Arial" charset="0"/>
                <a:cs typeface="Arial" charset="0"/>
              </a:rPr>
              <a:t>What if there were only 2 bins? 40</a:t>
            </a:r>
            <a:r>
              <a:rPr lang="en-US" sz="2200" dirty="0" smtClean="0">
                <a:latin typeface="Arial" charset="0"/>
                <a:ea typeface="Arial" charset="0"/>
                <a:cs typeface="Arial" charset="0"/>
              </a:rPr>
              <a:t>?</a:t>
            </a:r>
            <a:endParaRPr lang="en-US" sz="1800" dirty="0">
              <a:latin typeface="Arial" charset="0"/>
              <a:ea typeface="Arial" charset="0"/>
              <a:cs typeface="Arial" charset="0"/>
            </a:endParaRPr>
          </a:p>
          <a:p>
            <a:pPr marL="342900" indent="-342900" eaLnBrk="1" hangingPunct="1">
              <a:spcAft>
                <a:spcPts val="1800"/>
              </a:spcAft>
              <a:buClr>
                <a:srgbClr val="4C4C4C"/>
              </a:buClr>
              <a:buSzTx/>
            </a:pPr>
            <a:r>
              <a:rPr lang="en-US" sz="2200" dirty="0">
                <a:latin typeface="Arial" charset="0"/>
                <a:ea typeface="Arial" charset="0"/>
                <a:cs typeface="Arial" charset="0"/>
              </a:rPr>
              <a:t>Turn to Page </a:t>
            </a:r>
            <a:r>
              <a:rPr lang="en-US" sz="2200" dirty="0" smtClean="0">
                <a:latin typeface="Arial" charset="0"/>
                <a:ea typeface="Arial" charset="0"/>
                <a:cs typeface="Arial" charset="0"/>
              </a:rPr>
              <a:t>44</a:t>
            </a:r>
            <a:r>
              <a:rPr lang="mr-IN" sz="2200" dirty="0" smtClean="0">
                <a:latin typeface="Arial" charset="0"/>
                <a:ea typeface="Arial" charset="0"/>
                <a:cs typeface="Arial" charset="0"/>
              </a:rPr>
              <a:t>…</a:t>
            </a:r>
            <a:endParaRPr lang="en-US" sz="2200" dirty="0" smtClean="0">
              <a:latin typeface="Arial" charset="0"/>
              <a:ea typeface="Arial" charset="0"/>
              <a:cs typeface="Arial" charset="0"/>
            </a:endParaRPr>
          </a:p>
          <a:p>
            <a:pPr marL="342900" indent="-342900" eaLnBrk="1" hangingPunct="1">
              <a:spcAft>
                <a:spcPts val="1800"/>
              </a:spcAft>
              <a:buClr>
                <a:srgbClr val="4C4C4C"/>
              </a:buClr>
              <a:buSzTx/>
            </a:pPr>
            <a:r>
              <a:rPr lang="en-US" sz="2200" dirty="0" smtClean="0">
                <a:latin typeface="Arial" charset="0"/>
                <a:ea typeface="Arial" charset="0"/>
                <a:cs typeface="Arial" charset="0"/>
              </a:rPr>
              <a:t>Work on your dataset (page 45)</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5768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Which Chart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3958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smtClean="0">
                <a:latin typeface="Arial" charset="0"/>
                <a:ea typeface="Arial" charset="0"/>
                <a:cs typeface="Arial" charset="0"/>
              </a:rPr>
              <a:t>You’ve seen</a:t>
            </a:r>
          </a:p>
          <a:p>
            <a:pPr marL="742950" lvl="2" indent="-342900" eaLnBrk="1" hangingPunct="1">
              <a:spcAft>
                <a:spcPts val="1800"/>
              </a:spcAft>
              <a:buClr>
                <a:srgbClr val="4C4C4C"/>
              </a:buClr>
              <a:buSzTx/>
            </a:pPr>
            <a:r>
              <a:rPr lang="en-US" sz="1800" dirty="0" smtClean="0">
                <a:latin typeface="Arial" charset="0"/>
                <a:ea typeface="Arial" charset="0"/>
                <a:cs typeface="Arial" charset="0"/>
              </a:rPr>
              <a:t>Bar Charts</a:t>
            </a:r>
          </a:p>
          <a:p>
            <a:pPr marL="742950" lvl="2" indent="-342900" eaLnBrk="1" hangingPunct="1">
              <a:spcAft>
                <a:spcPts val="1800"/>
              </a:spcAft>
              <a:buClr>
                <a:srgbClr val="4C4C4C"/>
              </a:buClr>
              <a:buSzTx/>
            </a:pPr>
            <a:r>
              <a:rPr lang="en-US" sz="1800" dirty="0" smtClean="0">
                <a:latin typeface="Arial" charset="0"/>
                <a:ea typeface="Arial" charset="0"/>
                <a:cs typeface="Arial" charset="0"/>
              </a:rPr>
              <a:t>Pie Charts</a:t>
            </a:r>
          </a:p>
          <a:p>
            <a:pPr marL="742950" lvl="2" indent="-342900" eaLnBrk="1" hangingPunct="1">
              <a:spcAft>
                <a:spcPts val="1800"/>
              </a:spcAft>
              <a:buClr>
                <a:srgbClr val="4C4C4C"/>
              </a:buClr>
              <a:buSzTx/>
            </a:pPr>
            <a:r>
              <a:rPr lang="en-US" sz="1800" dirty="0" smtClean="0">
                <a:latin typeface="Arial" charset="0"/>
                <a:ea typeface="Arial" charset="0"/>
                <a:cs typeface="Arial" charset="0"/>
              </a:rPr>
              <a:t>Frequency Bar Charts</a:t>
            </a:r>
          </a:p>
          <a:p>
            <a:pPr marL="742950" lvl="2" indent="-342900" eaLnBrk="1" hangingPunct="1">
              <a:spcAft>
                <a:spcPts val="1800"/>
              </a:spcAft>
              <a:buClr>
                <a:srgbClr val="4C4C4C"/>
              </a:buClr>
              <a:buSzTx/>
            </a:pPr>
            <a:r>
              <a:rPr lang="en-US" sz="1800" dirty="0" smtClean="0">
                <a:latin typeface="Arial" charset="0"/>
                <a:ea typeface="Arial" charset="0"/>
                <a:cs typeface="Arial" charset="0"/>
              </a:rPr>
              <a:t>Histograms</a:t>
            </a:r>
          </a:p>
          <a:p>
            <a:pPr marL="342900" lvl="1" indent="-342900" eaLnBrk="1" hangingPunct="1">
              <a:spcAft>
                <a:spcPts val="1800"/>
              </a:spcAft>
              <a:buClr>
                <a:srgbClr val="4C4C4C"/>
              </a:buClr>
              <a:buSzTx/>
            </a:pPr>
            <a:r>
              <a:rPr lang="en-US" sz="2200" dirty="0" smtClean="0">
                <a:latin typeface="Arial" charset="0"/>
                <a:ea typeface="Arial" charset="0"/>
                <a:cs typeface="Arial" charset="0"/>
              </a:rPr>
              <a:t>How do you know which one  to use?</a:t>
            </a:r>
          </a:p>
          <a:p>
            <a:pPr marL="342900" lvl="1" indent="-342900" eaLnBrk="1" hangingPunct="1">
              <a:spcAft>
                <a:spcPts val="1800"/>
              </a:spcAft>
              <a:buClr>
                <a:srgbClr val="4C4C4C"/>
              </a:buClr>
              <a:buSzTx/>
            </a:pPr>
            <a:r>
              <a:rPr lang="en-US" sz="2200" dirty="0" smtClean="0">
                <a:latin typeface="Arial" charset="0"/>
                <a:ea typeface="Arial" charset="0"/>
                <a:cs typeface="Arial" charset="0"/>
              </a:rPr>
              <a:t>Complete page 46</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1438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7</a:t>
            </a:r>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536575" y="1553434"/>
            <a:ext cx="8455025" cy="531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r"/>
            <a:r>
              <a:rPr lang="en-US" sz="3600" i="1" dirty="0" smtClean="0"/>
              <a:t>“Young animals are cuter,</a:t>
            </a:r>
          </a:p>
          <a:p>
            <a:pPr algn="r"/>
            <a:r>
              <a:rPr lang="en-US" sz="3600" i="1" dirty="0" smtClean="0"/>
              <a:t>and therefore get </a:t>
            </a:r>
          </a:p>
          <a:p>
            <a:pPr algn="r"/>
            <a:r>
              <a:rPr lang="en-US" sz="3600" i="1" dirty="0" smtClean="0"/>
              <a:t>adopted faster”</a:t>
            </a:r>
            <a:endParaRPr lang="en-US" sz="3600" dirty="0"/>
          </a:p>
          <a:p>
            <a:pPr algn="r"/>
            <a:endParaRPr lang="en-US" sz="3600" i="1" dirty="0" smtClean="0"/>
          </a:p>
          <a:p>
            <a:pPr algn="r"/>
            <a:endParaRPr lang="en-US" sz="3600" i="1" dirty="0" smtClean="0"/>
          </a:p>
          <a:p>
            <a:pPr algn="r"/>
            <a:endParaRPr lang="en-US" sz="3600" i="1" dirty="0" smtClean="0"/>
          </a:p>
          <a:p>
            <a:pPr algn="r"/>
            <a:r>
              <a:rPr lang="en-US" sz="3600" dirty="0" smtClean="0"/>
              <a:t>Do </a:t>
            </a:r>
            <a:r>
              <a:rPr lang="en-US" sz="3600" dirty="0"/>
              <a:t>you agree?</a:t>
            </a: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 </a:t>
            </a:r>
            <a:r>
              <a:rPr lang="en-US" sz="2000" dirty="0">
                <a:latin typeface="Arial" charset="0"/>
                <a:ea typeface="Arial" charset="0"/>
                <a:cs typeface="Arial" charset="0"/>
              </a:rPr>
              <a:t>Write your hypothesis on Page </a:t>
            </a:r>
            <a:r>
              <a:rPr lang="en-US" sz="2000" dirty="0" smtClean="0">
                <a:latin typeface="Arial" charset="0"/>
                <a:ea typeface="Arial" charset="0"/>
                <a:cs typeface="Arial" charset="0"/>
              </a:rPr>
              <a:t>49</a:t>
            </a:r>
            <a:endParaRPr lang="en-US" sz="20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6" name="Picture 5"/>
          <p:cNvPicPr>
            <a:picLocks noChangeAspect="1"/>
          </p:cNvPicPr>
          <p:nvPr/>
        </p:nvPicPr>
        <p:blipFill>
          <a:blip r:embed="rId2"/>
          <a:stretch>
            <a:fillRect/>
          </a:stretch>
        </p:blipFill>
        <p:spPr>
          <a:xfrm>
            <a:off x="152400" y="1507877"/>
            <a:ext cx="5193957" cy="4684745"/>
          </a:xfrm>
          <a:prstGeom prst="rect">
            <a:avLst/>
          </a:prstGeom>
        </p:spPr>
      </p:pic>
    </p:spTree>
    <p:extLst>
      <p:ext uri="{BB962C8B-B14F-4D97-AF65-F5344CB8AC3E}">
        <p14:creationId xmlns:p14="http://schemas.microsoft.com/office/powerpoint/2010/main" val="208587534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Scatter plots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Complete Page 50.</a:t>
            </a:r>
          </a:p>
          <a:p>
            <a:pPr marL="342900" indent="-342900" eaLnBrk="1" hangingPunct="1">
              <a:spcAft>
                <a:spcPts val="1800"/>
              </a:spcAft>
              <a:buClr>
                <a:srgbClr val="4C4C4C"/>
              </a:buClr>
              <a:buSzTx/>
            </a:pPr>
            <a:r>
              <a:rPr lang="en-US" altLang="en-US" sz="2400" i="1" dirty="0" smtClean="0">
                <a:latin typeface="Arial" charset="0"/>
                <a:ea typeface="Arial" charset="0"/>
                <a:cs typeface="Arial" charset="0"/>
              </a:rPr>
              <a:t>Scatter plots</a:t>
            </a:r>
            <a:r>
              <a:rPr lang="en-US" altLang="en-US" sz="2400" dirty="0" smtClean="0">
                <a:latin typeface="Arial" charset="0"/>
                <a:ea typeface="Arial" charset="0"/>
                <a:cs typeface="Arial" charset="0"/>
              </a:rPr>
              <a:t> visualize relationships between </a:t>
            </a:r>
            <a:r>
              <a:rPr lang="en-US" altLang="en-US" sz="2400" u="sng" dirty="0" smtClean="0">
                <a:latin typeface="Arial" charset="0"/>
                <a:ea typeface="Arial" charset="0"/>
                <a:cs typeface="Arial" charset="0"/>
              </a:rPr>
              <a:t>two </a:t>
            </a:r>
            <a:r>
              <a:rPr lang="en-US" altLang="en-US" sz="2400" dirty="0" smtClean="0">
                <a:latin typeface="Arial" charset="0"/>
                <a:ea typeface="Arial" charset="0"/>
                <a:cs typeface="Arial" charset="0"/>
              </a:rPr>
              <a:t>columns</a:t>
            </a:r>
            <a:endParaRPr lang="en-US" altLang="en-US" sz="2400" i="1"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6" name="TextBox 5">
            <a:extLst>
              <a:ext uri="{FF2B5EF4-FFF2-40B4-BE49-F238E27FC236}">
                <a16:creationId xmlns="" xmlns:a16="http://schemas.microsoft.com/office/drawing/2014/main" id="{23786C46-A1E4-4073-B9E9-2D61A04F5B37}"/>
              </a:ext>
            </a:extLst>
          </p:cNvPr>
          <p:cNvSpPr txBox="1"/>
          <p:nvPr/>
        </p:nvSpPr>
        <p:spPr>
          <a:xfrm>
            <a:off x="0" y="3387558"/>
            <a:ext cx="9144000" cy="969496"/>
          </a:xfrm>
          <a:prstGeom prst="rect">
            <a:avLst/>
          </a:prstGeom>
          <a:noFill/>
        </p:spPr>
        <p:txBody>
          <a:bodyPr wrap="square" rtlCol="0">
            <a:spAutoFit/>
          </a:bodyPr>
          <a:lstStyle/>
          <a:p>
            <a:pPr algn="ctr"/>
            <a:r>
              <a:rPr lang="en-US" sz="1900" spc="-100" dirty="0">
                <a:solidFill>
                  <a:schemeClr val="accent1"/>
                </a:solidFill>
                <a:latin typeface="Courier New" charset="0"/>
                <a:ea typeface="Courier New" charset="0"/>
                <a:cs typeface="Courier New" charset="0"/>
              </a:rPr>
              <a:t>s</a:t>
            </a:r>
            <a:r>
              <a:rPr lang="en-US" sz="1900" spc="-100" dirty="0" smtClean="0">
                <a:solidFill>
                  <a:schemeClr val="accent1"/>
                </a:solidFill>
                <a:latin typeface="Courier New" charset="0"/>
                <a:ea typeface="Courier New" charset="0"/>
                <a:cs typeface="Courier New" charset="0"/>
              </a:rPr>
              <a:t>catter-plot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Table, </a:t>
            </a:r>
            <a:r>
              <a:rPr lang="en-US" sz="1900" spc="-100" dirty="0" err="1" smtClean="0">
                <a:solidFill>
                  <a:schemeClr val="accent1"/>
                </a:solidFill>
                <a:latin typeface="Courier New" charset="0"/>
                <a:ea typeface="Courier New" charset="0"/>
                <a:cs typeface="Courier New" charset="0"/>
              </a:rPr>
              <a:t>xs</a:t>
            </a:r>
            <a:r>
              <a:rPr lang="en-US" sz="1900" spc="-600" dirty="0" smtClean="0">
                <a:solidFill>
                  <a:schemeClr val="accent1"/>
                </a:solidFill>
                <a:latin typeface="Courier New" charset="0"/>
                <a:ea typeface="Courier New" charset="0"/>
                <a:cs typeface="Courier New" charset="0"/>
              </a:rPr>
              <a:t>::</a:t>
            </a:r>
            <a:r>
              <a:rPr lang="en-US" sz="1900" spc="-100" dirty="0" smtClean="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a:t>
            </a:r>
            <a:r>
              <a:rPr lang="en-US" sz="1900" spc="-100" dirty="0" err="1" smtClean="0">
                <a:solidFill>
                  <a:schemeClr val="accent1"/>
                </a:solidFill>
                <a:latin typeface="Courier New" charset="0"/>
                <a:ea typeface="Courier New" charset="0"/>
                <a:cs typeface="Courier New" charset="0"/>
              </a:rPr>
              <a:t>ys</a:t>
            </a:r>
            <a:r>
              <a:rPr lang="en-US" sz="1800" spc="-600" dirty="0" smtClean="0">
                <a:solidFill>
                  <a:schemeClr val="accent1"/>
                </a:solidFill>
                <a:latin typeface="Courier New" charset="0"/>
                <a:ea typeface="Courier New" charset="0"/>
                <a:cs typeface="Courier New" charset="0"/>
              </a:rPr>
              <a:t>::</a:t>
            </a:r>
            <a:r>
              <a:rPr lang="en-US" sz="1900" spc="-100" dirty="0" smtClean="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smtClean="0">
                <a:solidFill>
                  <a:schemeClr val="accent1"/>
                </a:solidFill>
                <a:latin typeface="Courier New" charset="0"/>
                <a:ea typeface="Courier New" charset="0"/>
                <a:cs typeface="Courier New" charset="0"/>
              </a:rPr>
              <a:t>) </a:t>
            </a:r>
            <a:r>
              <a:rPr lang="en-US" sz="1900" spc="-100" dirty="0" smtClean="0">
                <a:solidFill>
                  <a:schemeClr val="accent1"/>
                </a:solidFill>
                <a:latin typeface="Courier New" charset="0"/>
                <a:ea typeface="Courier New" charset="0"/>
                <a:cs typeface="Courier New" charset="0"/>
                <a:sym typeface="Wingdings"/>
              </a:rPr>
              <a:t> </a:t>
            </a:r>
            <a:r>
              <a:rPr lang="en-US" sz="1900" spc="-100" dirty="0" smtClean="0">
                <a:solidFill>
                  <a:schemeClr val="accent1"/>
                </a:solidFill>
                <a:latin typeface="Courier New" charset="0"/>
                <a:ea typeface="Courier New" charset="0"/>
                <a:cs typeface="Courier New" charset="0"/>
              </a:rPr>
              <a:t>Image</a:t>
            </a:r>
            <a:endParaRPr lang="en-US" sz="1900" spc="-100" dirty="0">
              <a:solidFill>
                <a:schemeClr val="accent1"/>
              </a:solidFill>
              <a:latin typeface="Courier New" charset="0"/>
              <a:ea typeface="Courier New" charset="0"/>
              <a:cs typeface="Courier New" charset="0"/>
            </a:endParaRPr>
          </a:p>
          <a:p>
            <a:pPr algn="ctr"/>
            <a:endParaRPr lang="en-US" sz="2000" dirty="0" smtClean="0">
              <a:solidFill>
                <a:schemeClr val="accent1"/>
              </a:solidFill>
              <a:latin typeface="Courier New" charset="0"/>
              <a:ea typeface="Courier New" charset="0"/>
              <a:cs typeface="Courier New" charset="0"/>
            </a:endParaRPr>
          </a:p>
          <a:p>
            <a:pPr algn="ctr"/>
            <a:r>
              <a:rPr lang="en-US" sz="1800" spc="-100" dirty="0" smtClean="0">
                <a:solidFill>
                  <a:schemeClr val="accent1"/>
                </a:solidFill>
                <a:latin typeface="Courier New" charset="0"/>
                <a:ea typeface="Courier New" charset="0"/>
                <a:cs typeface="Courier New" charset="0"/>
              </a:rPr>
              <a:t>labeled-scatter-plot </a:t>
            </a:r>
            <a:r>
              <a:rPr lang="en-US" sz="1800" spc="-600" dirty="0">
                <a:solidFill>
                  <a:schemeClr val="accent1"/>
                </a:solidFill>
                <a:latin typeface="Courier New" charset="0"/>
                <a:ea typeface="Courier New" charset="0"/>
                <a:cs typeface="Courier New" charset="0"/>
              </a:rPr>
              <a:t>::</a:t>
            </a:r>
            <a:r>
              <a:rPr lang="en-US" sz="1800" spc="-100" dirty="0">
                <a:solidFill>
                  <a:schemeClr val="accent1"/>
                </a:solidFill>
                <a:latin typeface="Courier New" charset="0"/>
                <a:ea typeface="Courier New" charset="0"/>
                <a:cs typeface="Courier New" charset="0"/>
              </a:rPr>
              <a:t> (</a:t>
            </a:r>
            <a:r>
              <a:rPr lang="en-US" sz="1800" spc="-100" dirty="0" smtClean="0">
                <a:solidFill>
                  <a:schemeClr val="accent1"/>
                </a:solidFill>
                <a:latin typeface="Courier New" charset="0"/>
                <a:ea typeface="Courier New" charset="0"/>
                <a:cs typeface="Courier New" charset="0"/>
              </a:rPr>
              <a:t>t </a:t>
            </a:r>
            <a:r>
              <a:rPr lang="en-US" sz="1800" spc="-600" dirty="0" smtClean="0">
                <a:solidFill>
                  <a:schemeClr val="accent1"/>
                </a:solidFill>
                <a:latin typeface="Courier New" charset="0"/>
                <a:ea typeface="Courier New" charset="0"/>
                <a:cs typeface="Courier New" charset="0"/>
              </a:rPr>
              <a:t>::</a:t>
            </a:r>
            <a:r>
              <a:rPr lang="en-US" sz="1800" spc="-100" dirty="0" smtClean="0">
                <a:solidFill>
                  <a:schemeClr val="accent1"/>
                </a:solidFill>
                <a:latin typeface="Courier New" charset="0"/>
                <a:ea typeface="Courier New" charset="0"/>
                <a:cs typeface="Courier New" charset="0"/>
              </a:rPr>
              <a:t> Table</a:t>
            </a:r>
            <a:r>
              <a:rPr lang="en-US" sz="1800" spc="-100" dirty="0">
                <a:solidFill>
                  <a:schemeClr val="accent1"/>
                </a:solidFill>
                <a:latin typeface="Courier New" charset="0"/>
                <a:ea typeface="Courier New" charset="0"/>
                <a:cs typeface="Courier New" charset="0"/>
              </a:rPr>
              <a:t>, </a:t>
            </a:r>
            <a:r>
              <a:rPr lang="en-US" sz="1800" spc="-100" dirty="0" smtClean="0">
                <a:solidFill>
                  <a:schemeClr val="accent1"/>
                </a:solidFill>
                <a:latin typeface="Courier New" charset="0"/>
                <a:ea typeface="Courier New" charset="0"/>
                <a:cs typeface="Courier New" charset="0"/>
              </a:rPr>
              <a:t>labels</a:t>
            </a:r>
            <a:r>
              <a:rPr lang="en-US" sz="1800" spc="-600" dirty="0" smtClean="0">
                <a:solidFill>
                  <a:schemeClr val="accent1"/>
                </a:solidFill>
                <a:latin typeface="Courier New" charset="0"/>
                <a:ea typeface="Courier New" charset="0"/>
                <a:cs typeface="Courier New" charset="0"/>
              </a:rPr>
              <a:t>::</a:t>
            </a:r>
            <a:r>
              <a:rPr lang="en-US" sz="1800" spc="-100" dirty="0" smtClean="0">
                <a:solidFill>
                  <a:schemeClr val="accent1"/>
                </a:solidFill>
                <a:latin typeface="Courier New" charset="0"/>
                <a:ea typeface="Courier New" charset="0"/>
                <a:cs typeface="Courier New" charset="0"/>
              </a:rPr>
              <a:t> </a:t>
            </a:r>
            <a:r>
              <a:rPr lang="en-US" sz="1800" spc="-100" dirty="0" err="1" smtClean="0">
                <a:solidFill>
                  <a:schemeClr val="accent1"/>
                </a:solidFill>
                <a:latin typeface="Courier New" charset="0"/>
                <a:ea typeface="Courier New" charset="0"/>
                <a:cs typeface="Courier New" charset="0"/>
              </a:rPr>
              <a:t>Str</a:t>
            </a:r>
            <a:r>
              <a:rPr lang="en-US" sz="1800" spc="-100" dirty="0" smtClean="0">
                <a:solidFill>
                  <a:schemeClr val="accent1"/>
                </a:solidFill>
                <a:latin typeface="Courier New" charset="0"/>
                <a:ea typeface="Courier New" charset="0"/>
                <a:cs typeface="Courier New" charset="0"/>
              </a:rPr>
              <a:t>, </a:t>
            </a:r>
            <a:r>
              <a:rPr lang="en-US" sz="1800" spc="-100" dirty="0" err="1" smtClean="0">
                <a:solidFill>
                  <a:schemeClr val="accent1"/>
                </a:solidFill>
                <a:latin typeface="Courier New" charset="0"/>
                <a:ea typeface="Courier New" charset="0"/>
                <a:cs typeface="Courier New" charset="0"/>
              </a:rPr>
              <a:t>xs</a:t>
            </a:r>
            <a:r>
              <a:rPr lang="en-US" sz="1800" spc="-600" dirty="0" smtClean="0">
                <a:solidFill>
                  <a:schemeClr val="accent1"/>
                </a:solidFill>
                <a:latin typeface="Courier New" charset="0"/>
                <a:ea typeface="Courier New" charset="0"/>
                <a:cs typeface="Courier New" charset="0"/>
              </a:rPr>
              <a:t>::</a:t>
            </a:r>
            <a:r>
              <a:rPr lang="en-US" sz="1800" spc="-100" dirty="0" smtClean="0">
                <a:solidFill>
                  <a:schemeClr val="accent1"/>
                </a:solidFill>
                <a:latin typeface="Courier New" charset="0"/>
                <a:ea typeface="Courier New" charset="0"/>
                <a:cs typeface="Courier New" charset="0"/>
              </a:rPr>
              <a:t> </a:t>
            </a:r>
            <a:r>
              <a:rPr lang="en-US" sz="1800" spc="-100" dirty="0" err="1" smtClean="0">
                <a:solidFill>
                  <a:schemeClr val="accent1"/>
                </a:solidFill>
                <a:latin typeface="Courier New" charset="0"/>
                <a:ea typeface="Courier New" charset="0"/>
                <a:cs typeface="Courier New" charset="0"/>
              </a:rPr>
              <a:t>Str</a:t>
            </a:r>
            <a:r>
              <a:rPr lang="en-US" sz="1800" spc="-100" dirty="0">
                <a:solidFill>
                  <a:schemeClr val="accent1"/>
                </a:solidFill>
                <a:latin typeface="Courier New" charset="0"/>
                <a:ea typeface="Courier New" charset="0"/>
                <a:cs typeface="Courier New" charset="0"/>
              </a:rPr>
              <a:t>, </a:t>
            </a:r>
            <a:r>
              <a:rPr lang="en-US" sz="1800" spc="-100" dirty="0" err="1">
                <a:solidFill>
                  <a:schemeClr val="accent1"/>
                </a:solidFill>
                <a:latin typeface="Courier New" charset="0"/>
                <a:ea typeface="Courier New" charset="0"/>
                <a:cs typeface="Courier New" charset="0"/>
              </a:rPr>
              <a:t>ys</a:t>
            </a:r>
            <a:r>
              <a:rPr lang="en-US" sz="1800" spc="-600" dirty="0" smtClean="0">
                <a:solidFill>
                  <a:schemeClr val="accent1"/>
                </a:solidFill>
                <a:latin typeface="Courier New" charset="0"/>
                <a:ea typeface="Courier New" charset="0"/>
                <a:cs typeface="Courier New" charset="0"/>
              </a:rPr>
              <a:t>::</a:t>
            </a:r>
            <a:r>
              <a:rPr lang="en-US" sz="1800" spc="-100" dirty="0" smtClean="0">
                <a:solidFill>
                  <a:schemeClr val="accent1"/>
                </a:solidFill>
                <a:latin typeface="Courier New" charset="0"/>
                <a:ea typeface="Courier New" charset="0"/>
                <a:cs typeface="Courier New" charset="0"/>
              </a:rPr>
              <a:t> </a:t>
            </a:r>
            <a:r>
              <a:rPr lang="en-US" sz="1800" spc="-100" dirty="0" err="1" smtClean="0">
                <a:solidFill>
                  <a:schemeClr val="accent1"/>
                </a:solidFill>
                <a:latin typeface="Courier New" charset="0"/>
                <a:ea typeface="Courier New" charset="0"/>
                <a:cs typeface="Courier New" charset="0"/>
              </a:rPr>
              <a:t>Str</a:t>
            </a:r>
            <a:r>
              <a:rPr lang="en-US" sz="1800" spc="-100" dirty="0" smtClean="0">
                <a:solidFill>
                  <a:schemeClr val="accent1"/>
                </a:solidFill>
                <a:latin typeface="Courier New" charset="0"/>
                <a:ea typeface="Courier New" charset="0"/>
                <a:cs typeface="Courier New" charset="0"/>
              </a:rPr>
              <a:t>) </a:t>
            </a:r>
            <a:r>
              <a:rPr lang="en-US" sz="1800" spc="-100" dirty="0" smtClean="0">
                <a:solidFill>
                  <a:schemeClr val="accent1"/>
                </a:solidFill>
                <a:latin typeface="Courier New" charset="0"/>
                <a:ea typeface="Courier New" charset="0"/>
                <a:cs typeface="Courier New" charset="0"/>
                <a:sym typeface="Wingdings"/>
              </a:rPr>
              <a:t> </a:t>
            </a:r>
            <a:r>
              <a:rPr lang="en-US" sz="1800" spc="-100" dirty="0" err="1" smtClean="0">
                <a:solidFill>
                  <a:schemeClr val="accent1"/>
                </a:solidFill>
                <a:latin typeface="Courier New" charset="0"/>
                <a:ea typeface="Courier New" charset="0"/>
                <a:cs typeface="Courier New" charset="0"/>
              </a:rPr>
              <a:t>Img</a:t>
            </a:r>
            <a:endParaRPr lang="en-US" sz="1800" spc="-100" dirty="0">
              <a:solidFill>
                <a:schemeClr val="accent1"/>
              </a:solidFill>
              <a:latin typeface="Courier New" charset="0"/>
              <a:ea typeface="Courier New" charset="0"/>
              <a:cs typeface="Courier New" charset="0"/>
            </a:endParaRPr>
          </a:p>
        </p:txBody>
      </p:sp>
      <p:sp>
        <p:nvSpPr>
          <p:cNvPr id="7" name="Rectangle 6"/>
          <p:cNvSpPr>
            <a:spLocks noChangeArrowheads="1"/>
          </p:cNvSpPr>
          <p:nvPr/>
        </p:nvSpPr>
        <p:spPr bwMode="auto">
          <a:xfrm>
            <a:off x="304800" y="4648200"/>
            <a:ext cx="8610600" cy="1505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Make a labeled-scatter-plot for age v. weeks, using names as the labels</a:t>
            </a: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Complete Page 51</a:t>
            </a:r>
            <a:endParaRPr lang="en-US" altLang="en-US" sz="2400" dirty="0">
              <a:latin typeface="Arial" charset="0"/>
              <a:ea typeface="Arial" charset="0"/>
              <a:cs typeface="Arial" charset="0"/>
            </a:endParaRPr>
          </a:p>
        </p:txBody>
      </p:sp>
    </p:spTree>
    <p:extLst>
      <p:ext uri="{BB962C8B-B14F-4D97-AF65-F5344CB8AC3E}">
        <p14:creationId xmlns:p14="http://schemas.microsoft.com/office/powerpoint/2010/main" val="156877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animEffect transition="in" filter="fade">
                                      <p:cBhvr>
                                        <p:cTn id="27"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P spid="7"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Searching for Correlations</a:t>
            </a:r>
            <a:endParaRPr lang="en-US" dirty="0">
              <a:latin typeface="Courier New" charset="0"/>
              <a:ea typeface="Courier New" charset="0"/>
              <a:cs typeface="Courier New" charset="0"/>
            </a:endParaRPr>
          </a:p>
        </p:txBody>
      </p:sp>
      <p:sp>
        <p:nvSpPr>
          <p:cNvPr id="4" name="TextBox 3"/>
          <p:cNvSpPr txBox="1"/>
          <p:nvPr/>
        </p:nvSpPr>
        <p:spPr>
          <a:xfrm>
            <a:off x="140043" y="1905000"/>
            <a:ext cx="5896232" cy="3785652"/>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Is there a trend?</a:t>
            </a:r>
          </a:p>
          <a:p>
            <a:pPr marL="342900" indent="-342900">
              <a:lnSpc>
                <a:spcPct val="200000"/>
              </a:lnSpc>
              <a:buFont typeface="Arial" charset="0"/>
              <a:buChar char="•"/>
            </a:pPr>
            <a:r>
              <a:rPr lang="en-US" dirty="0">
                <a:solidFill>
                  <a:schemeClr val="bg1"/>
                </a:solidFill>
              </a:rPr>
              <a:t>Are there </a:t>
            </a:r>
            <a:r>
              <a:rPr lang="en-US" b="1" i="1" dirty="0">
                <a:solidFill>
                  <a:schemeClr val="bg1"/>
                </a:solidFill>
              </a:rPr>
              <a:t>outliers</a:t>
            </a:r>
            <a:r>
              <a:rPr lang="en-US" dirty="0">
                <a:solidFill>
                  <a:schemeClr val="bg1"/>
                </a:solidFill>
              </a:rPr>
              <a:t>?</a:t>
            </a:r>
          </a:p>
          <a:p>
            <a:pPr marL="342900" indent="-342900">
              <a:lnSpc>
                <a:spcPct val="200000"/>
              </a:lnSpc>
              <a:buFont typeface="Arial" charset="0"/>
              <a:buChar char="•"/>
            </a:pPr>
            <a:r>
              <a:rPr lang="en-US" dirty="0">
                <a:solidFill>
                  <a:schemeClr val="bg1"/>
                </a:solidFill>
              </a:rPr>
              <a:t>Hover over each dot</a:t>
            </a:r>
            <a:r>
              <a:rPr lang="en-US" dirty="0" smtClean="0">
                <a:solidFill>
                  <a:schemeClr val="bg1"/>
                </a:solidFill>
              </a:rPr>
              <a:t>.</a:t>
            </a:r>
          </a:p>
          <a:p>
            <a:pPr marL="342900" indent="-342900">
              <a:lnSpc>
                <a:spcPct val="200000"/>
              </a:lnSpc>
              <a:buFont typeface="Arial" charset="0"/>
              <a:buChar char="•"/>
            </a:pPr>
            <a:r>
              <a:rPr lang="en-US" dirty="0" smtClean="0">
                <a:solidFill>
                  <a:schemeClr val="bg1"/>
                </a:solidFill>
              </a:rPr>
              <a:t>Correlations</a:t>
            </a:r>
          </a:p>
          <a:p>
            <a:pPr marL="800100" lvl="1" indent="-342900">
              <a:buFont typeface="Arial" charset="0"/>
              <a:buChar char="•"/>
            </a:pPr>
            <a:r>
              <a:rPr lang="en-US" dirty="0" smtClean="0">
                <a:solidFill>
                  <a:schemeClr val="bg1"/>
                </a:solidFill>
              </a:rPr>
              <a:t>Direction</a:t>
            </a:r>
          </a:p>
          <a:p>
            <a:pPr marL="800100" lvl="1" indent="-342900">
              <a:buFont typeface="Arial" charset="0"/>
              <a:buChar char="•"/>
            </a:pPr>
            <a:r>
              <a:rPr lang="en-US" dirty="0" smtClean="0">
                <a:solidFill>
                  <a:schemeClr val="bg1"/>
                </a:solidFill>
              </a:rPr>
              <a:t>Strength</a:t>
            </a: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grpSp>
        <p:nvGrpSpPr>
          <p:cNvPr id="9" name="Group 8"/>
          <p:cNvGrpSpPr/>
          <p:nvPr/>
        </p:nvGrpSpPr>
        <p:grpSpPr>
          <a:xfrm>
            <a:off x="4038600" y="1600200"/>
            <a:ext cx="4753328" cy="4163747"/>
            <a:chOff x="4495800" y="2001795"/>
            <a:chExt cx="4114800" cy="3604419"/>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2369238"/>
              <a:ext cx="4114800" cy="3236976"/>
            </a:xfrm>
            <a:prstGeom prst="rect">
              <a:avLst/>
            </a:prstGeom>
          </p:spPr>
        </p:pic>
        <p:sp>
          <p:nvSpPr>
            <p:cNvPr id="8" name="TextBox 7"/>
            <p:cNvSpPr txBox="1"/>
            <p:nvPr/>
          </p:nvSpPr>
          <p:spPr>
            <a:xfrm>
              <a:off x="5177482" y="2001795"/>
              <a:ext cx="3040769" cy="369332"/>
            </a:xfrm>
            <a:prstGeom prst="rect">
              <a:avLst/>
            </a:prstGeom>
            <a:noFill/>
          </p:spPr>
          <p:txBody>
            <a:bodyPr wrap="none" rtlCol="0">
              <a:spAutoFit/>
            </a:bodyPr>
            <a:lstStyle/>
            <a:p>
              <a:r>
                <a:rPr lang="en-US" sz="1800" dirty="0" smtClean="0">
                  <a:solidFill>
                    <a:schemeClr val="tx1">
                      <a:lumMod val="50000"/>
                    </a:schemeClr>
                  </a:solidFill>
                  <a:latin typeface="Helvetica" charset="0"/>
                  <a:ea typeface="Helvetica" charset="0"/>
                  <a:cs typeface="Helvetica" charset="0"/>
                </a:rPr>
                <a:t>Age (</a:t>
              </a:r>
              <a:r>
                <a:rPr lang="en-US" sz="1800" dirty="0" err="1" smtClean="0">
                  <a:solidFill>
                    <a:schemeClr val="tx1">
                      <a:lumMod val="50000"/>
                    </a:schemeClr>
                  </a:solidFill>
                  <a:latin typeface="Helvetica" charset="0"/>
                  <a:ea typeface="Helvetica" charset="0"/>
                  <a:cs typeface="Helvetica" charset="0"/>
                </a:rPr>
                <a:t>yrs</a:t>
              </a:r>
              <a:r>
                <a:rPr lang="en-US" sz="1800" dirty="0" smtClean="0">
                  <a:solidFill>
                    <a:schemeClr val="tx1">
                      <a:lumMod val="50000"/>
                    </a:schemeClr>
                  </a:solidFill>
                  <a:latin typeface="Helvetica" charset="0"/>
                  <a:ea typeface="Helvetica" charset="0"/>
                  <a:cs typeface="Helvetica" charset="0"/>
                </a:rPr>
                <a:t>) v. Adoptions (</a:t>
              </a:r>
              <a:r>
                <a:rPr lang="en-US" sz="1800" dirty="0" err="1" smtClean="0">
                  <a:solidFill>
                    <a:schemeClr val="tx1">
                      <a:lumMod val="50000"/>
                    </a:schemeClr>
                  </a:solidFill>
                  <a:latin typeface="Helvetica" charset="0"/>
                  <a:ea typeface="Helvetica" charset="0"/>
                  <a:cs typeface="Helvetica" charset="0"/>
                </a:rPr>
                <a:t>wks</a:t>
              </a:r>
              <a:r>
                <a:rPr lang="en-US" sz="1800" dirty="0" smtClean="0">
                  <a:solidFill>
                    <a:schemeClr val="tx1">
                      <a:lumMod val="50000"/>
                    </a:schemeClr>
                  </a:solidFill>
                  <a:latin typeface="Helvetica" charset="0"/>
                  <a:ea typeface="Helvetica" charset="0"/>
                  <a:cs typeface="Helvetica" charset="0"/>
                </a:rPr>
                <a:t>)</a:t>
              </a:r>
              <a:endParaRPr lang="en-US" sz="1800" dirty="0">
                <a:solidFill>
                  <a:schemeClr val="tx1">
                    <a:lumMod val="50000"/>
                  </a:schemeClr>
                </a:solidFill>
                <a:latin typeface="Helvetica" charset="0"/>
                <a:ea typeface="Helvetica" charset="0"/>
                <a:cs typeface="Helvetica" charset="0"/>
              </a:endParaRPr>
            </a:p>
          </p:txBody>
        </p:sp>
      </p:grpSp>
    </p:spTree>
    <p:extLst>
      <p:ext uri="{BB962C8B-B14F-4D97-AF65-F5344CB8AC3E}">
        <p14:creationId xmlns:p14="http://schemas.microsoft.com/office/powerpoint/2010/main" val="67737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Correlation &lt;&gt; Causation</a:t>
            </a:r>
            <a:endParaRPr lang="en-US" dirty="0">
              <a:latin typeface="Courier New" charset="0"/>
              <a:ea typeface="Courier New" charset="0"/>
              <a:cs typeface="Courier New" charset="0"/>
            </a:endParaRPr>
          </a:p>
        </p:txBody>
      </p:sp>
      <p:sp>
        <p:nvSpPr>
          <p:cNvPr id="4" name="TextBox 3"/>
          <p:cNvSpPr txBox="1"/>
          <p:nvPr/>
        </p:nvSpPr>
        <p:spPr>
          <a:xfrm>
            <a:off x="304800" y="5120863"/>
            <a:ext cx="8534400" cy="400110"/>
          </a:xfrm>
          <a:prstGeom prst="rect">
            <a:avLst/>
          </a:prstGeom>
          <a:noFill/>
        </p:spPr>
        <p:txBody>
          <a:bodyPr wrap="square" rtlCol="0">
            <a:spAutoFit/>
          </a:bodyPr>
          <a:lstStyle/>
          <a:p>
            <a:pPr marL="198438" algn="ctr"/>
            <a:r>
              <a:rPr lang="en-US" sz="2000" dirty="0" smtClean="0">
                <a:solidFill>
                  <a:schemeClr val="bg1"/>
                </a:solidFill>
              </a:rPr>
              <a:t>Search for correlations </a:t>
            </a:r>
            <a:r>
              <a:rPr lang="mr-IN" sz="2000" dirty="0" smtClean="0">
                <a:solidFill>
                  <a:schemeClr val="bg1"/>
                </a:solidFill>
              </a:rPr>
              <a:t>–</a:t>
            </a:r>
            <a:r>
              <a:rPr lang="en-US" sz="2000" dirty="0" smtClean="0">
                <a:solidFill>
                  <a:schemeClr val="bg1"/>
                </a:solidFill>
              </a:rPr>
              <a:t> not causes! </a:t>
            </a:r>
            <a:r>
              <a:rPr lang="mr-IN" sz="2000" dirty="0" smtClean="0">
                <a:solidFill>
                  <a:schemeClr val="bg1"/>
                </a:solidFill>
              </a:rPr>
              <a:t>–</a:t>
            </a:r>
            <a:r>
              <a:rPr lang="en-US" sz="2000" dirty="0" smtClean="0">
                <a:solidFill>
                  <a:schemeClr val="bg1"/>
                </a:solidFill>
              </a:rPr>
              <a:t> in your dataset</a:t>
            </a:r>
            <a:endParaRPr lang="en-US" sz="2000" dirty="0">
              <a:solidFill>
                <a:schemeClr val="bg1"/>
              </a:solidFill>
            </a:endParaRPr>
          </a:p>
        </p:txBody>
      </p:sp>
      <p:grpSp>
        <p:nvGrpSpPr>
          <p:cNvPr id="15" name="Group 14"/>
          <p:cNvGrpSpPr/>
          <p:nvPr/>
        </p:nvGrpSpPr>
        <p:grpSpPr>
          <a:xfrm>
            <a:off x="1844246" y="1133058"/>
            <a:ext cx="6251218" cy="3828871"/>
            <a:chOff x="1143000" y="2895600"/>
            <a:chExt cx="6251218" cy="3828871"/>
          </a:xfrm>
        </p:grpSpPr>
        <p:pic>
          <p:nvPicPr>
            <p:cNvPr id="2" name="Picture 1"/>
            <p:cNvPicPr>
              <a:picLocks noChangeAspect="1"/>
            </p:cNvPicPr>
            <p:nvPr/>
          </p:nvPicPr>
          <p:blipFill>
            <a:blip r:embed="rId2"/>
            <a:stretch>
              <a:fillRect/>
            </a:stretch>
          </p:blipFill>
          <p:spPr>
            <a:xfrm>
              <a:off x="1143000" y="2895600"/>
              <a:ext cx="6251218" cy="3828871"/>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3600" y="5054600"/>
              <a:ext cx="365073" cy="35560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1936" y="4914900"/>
              <a:ext cx="365073" cy="355600"/>
            </a:xfrm>
            <a:prstGeom prst="rect">
              <a:avLst/>
            </a:prstGeom>
          </p:spPr>
        </p:pic>
        <p:pic>
          <p:nvPicPr>
            <p:cNvPr id="9" name="Picture 8"/>
            <p:cNvPicPr>
              <a:picLocks noChangeAspect="1"/>
            </p:cNvPicPr>
            <p:nvPr/>
          </p:nvPicPr>
          <p:blipFill>
            <a:blip r:embed="rId4"/>
            <a:stretch>
              <a:fillRect/>
            </a:stretch>
          </p:blipFill>
          <p:spPr>
            <a:xfrm>
              <a:off x="3686122" y="4699000"/>
              <a:ext cx="368300" cy="355600"/>
            </a:xfrm>
            <a:prstGeom prst="rect">
              <a:avLst/>
            </a:prstGeom>
          </p:spPr>
        </p:pic>
        <p:pic>
          <p:nvPicPr>
            <p:cNvPr id="10" name="Picture 9"/>
            <p:cNvPicPr>
              <a:picLocks noChangeAspect="1"/>
            </p:cNvPicPr>
            <p:nvPr/>
          </p:nvPicPr>
          <p:blipFill>
            <a:blip r:embed="rId4"/>
            <a:stretch>
              <a:fillRect/>
            </a:stretch>
          </p:blipFill>
          <p:spPr>
            <a:xfrm>
              <a:off x="4498922" y="4419600"/>
              <a:ext cx="368300" cy="355600"/>
            </a:xfrm>
            <a:prstGeom prst="rect">
              <a:avLst/>
            </a:prstGeom>
          </p:spPr>
        </p:pic>
        <p:pic>
          <p:nvPicPr>
            <p:cNvPr id="11" name="Picture 10"/>
            <p:cNvPicPr>
              <a:picLocks noChangeAspect="1"/>
            </p:cNvPicPr>
            <p:nvPr/>
          </p:nvPicPr>
          <p:blipFill>
            <a:blip r:embed="rId4"/>
            <a:stretch>
              <a:fillRect/>
            </a:stretch>
          </p:blipFill>
          <p:spPr>
            <a:xfrm>
              <a:off x="5311722" y="4146729"/>
              <a:ext cx="368300" cy="355600"/>
            </a:xfrm>
            <a:prstGeom prst="rect">
              <a:avLst/>
            </a:prstGeom>
          </p:spPr>
        </p:pic>
        <p:pic>
          <p:nvPicPr>
            <p:cNvPr id="12" name="Picture 11"/>
            <p:cNvPicPr>
              <a:picLocks noChangeAspect="1"/>
            </p:cNvPicPr>
            <p:nvPr/>
          </p:nvPicPr>
          <p:blipFill>
            <a:blip r:embed="rId4"/>
            <a:stretch>
              <a:fillRect/>
            </a:stretch>
          </p:blipFill>
          <p:spPr>
            <a:xfrm>
              <a:off x="6019543" y="3819614"/>
              <a:ext cx="368300" cy="355600"/>
            </a:xfrm>
            <a:prstGeom prst="rect">
              <a:avLst/>
            </a:prstGeom>
          </p:spPr>
        </p:pic>
        <p:pic>
          <p:nvPicPr>
            <p:cNvPr id="13" name="Picture 12"/>
            <p:cNvPicPr>
              <a:picLocks noChangeAspect="1"/>
            </p:cNvPicPr>
            <p:nvPr/>
          </p:nvPicPr>
          <p:blipFill>
            <a:blip r:embed="rId4"/>
            <a:stretch>
              <a:fillRect/>
            </a:stretch>
          </p:blipFill>
          <p:spPr>
            <a:xfrm>
              <a:off x="6849984" y="3571964"/>
              <a:ext cx="368300" cy="355600"/>
            </a:xfrm>
            <a:prstGeom prst="rect">
              <a:avLst/>
            </a:prstGeom>
          </p:spPr>
        </p:pic>
      </p:grpSp>
      <p:sp>
        <p:nvSpPr>
          <p:cNvPr id="14" name="Footer Placeholder 1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971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Predictors</a:t>
            </a:r>
            <a:endParaRPr lang="en-US" dirty="0">
              <a:latin typeface="Courier New" charset="0"/>
              <a:ea typeface="Courier New" charset="0"/>
              <a:cs typeface="Courier New" charset="0"/>
            </a:endParaRPr>
          </a:p>
        </p:txBody>
      </p:sp>
      <p:sp>
        <p:nvSpPr>
          <p:cNvPr id="4" name="TextBox 3"/>
          <p:cNvSpPr txBox="1"/>
          <p:nvPr/>
        </p:nvSpPr>
        <p:spPr>
          <a:xfrm>
            <a:off x="140043" y="1905000"/>
            <a:ext cx="5896232" cy="3046988"/>
          </a:xfrm>
          <a:prstGeom prst="rect">
            <a:avLst/>
          </a:prstGeom>
          <a:noFill/>
        </p:spPr>
        <p:txBody>
          <a:bodyPr wrap="square" rtlCol="0">
            <a:spAutoFit/>
          </a:bodyPr>
          <a:lstStyle/>
          <a:p>
            <a:pPr marL="342900" indent="-342900">
              <a:lnSpc>
                <a:spcPct val="200000"/>
              </a:lnSpc>
              <a:buFont typeface="Arial" charset="0"/>
              <a:buChar char="•"/>
            </a:pPr>
            <a:r>
              <a:rPr lang="en-US" dirty="0" smtClean="0">
                <a:solidFill>
                  <a:schemeClr val="bg1"/>
                </a:solidFill>
              </a:rPr>
              <a:t>Suppose there </a:t>
            </a:r>
            <a:r>
              <a:rPr lang="en-US" i="1" dirty="0" smtClean="0">
                <a:solidFill>
                  <a:schemeClr val="bg1"/>
                </a:solidFill>
              </a:rPr>
              <a:t>is </a:t>
            </a:r>
            <a:r>
              <a:rPr lang="en-US" dirty="0" smtClean="0">
                <a:solidFill>
                  <a:schemeClr val="bg1"/>
                </a:solidFill>
              </a:rPr>
              <a:t>a trend</a:t>
            </a:r>
            <a:endParaRPr lang="en-US" dirty="0">
              <a:solidFill>
                <a:schemeClr val="bg1"/>
              </a:solidFill>
            </a:endParaRPr>
          </a:p>
          <a:p>
            <a:pPr marL="342900" indent="-342900">
              <a:lnSpc>
                <a:spcPct val="200000"/>
              </a:lnSpc>
              <a:buFont typeface="Arial" charset="0"/>
              <a:buChar char="•"/>
            </a:pPr>
            <a:r>
              <a:rPr lang="en-US" dirty="0" smtClean="0">
                <a:solidFill>
                  <a:schemeClr val="bg1"/>
                </a:solidFill>
              </a:rPr>
              <a:t>Can you draw it?</a:t>
            </a:r>
            <a:endParaRPr lang="en-US" dirty="0">
              <a:solidFill>
                <a:schemeClr val="bg1"/>
              </a:solidFill>
            </a:endParaRPr>
          </a:p>
          <a:p>
            <a:pPr marL="342900" indent="-342900">
              <a:lnSpc>
                <a:spcPct val="200000"/>
              </a:lnSpc>
              <a:buFont typeface="Arial" charset="0"/>
              <a:buChar char="•"/>
            </a:pPr>
            <a:r>
              <a:rPr lang="en-US" dirty="0" smtClean="0">
                <a:solidFill>
                  <a:schemeClr val="bg1"/>
                </a:solidFill>
              </a:rPr>
              <a:t>We can make predictions!</a:t>
            </a:r>
          </a:p>
          <a:p>
            <a:pPr marL="342900" indent="-342900">
              <a:lnSpc>
                <a:spcPct val="200000"/>
              </a:lnSpc>
              <a:buFont typeface="Arial" charset="0"/>
              <a:buChar char="•"/>
            </a:pPr>
            <a:r>
              <a:rPr lang="en-US" dirty="0" smtClean="0">
                <a:solidFill>
                  <a:schemeClr val="bg1"/>
                </a:solidFill>
              </a:rPr>
              <a:t>Page 52</a:t>
            </a:r>
            <a:r>
              <a:rPr lang="mr-IN" dirty="0" smtClean="0">
                <a:solidFill>
                  <a:schemeClr val="bg1"/>
                </a:solidFill>
              </a:rPr>
              <a:t>…</a:t>
            </a:r>
            <a:endParaRPr lang="en-US" dirty="0" smtClean="0">
              <a:solidFill>
                <a:schemeClr val="bg1"/>
              </a:solidFill>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grpSp>
        <p:nvGrpSpPr>
          <p:cNvPr id="9" name="Group 8"/>
          <p:cNvGrpSpPr/>
          <p:nvPr/>
        </p:nvGrpSpPr>
        <p:grpSpPr>
          <a:xfrm>
            <a:off x="4038600" y="1600200"/>
            <a:ext cx="4753328" cy="4163747"/>
            <a:chOff x="4495800" y="2001795"/>
            <a:chExt cx="4114800" cy="3604419"/>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2369238"/>
              <a:ext cx="4114800" cy="3236976"/>
            </a:xfrm>
            <a:prstGeom prst="rect">
              <a:avLst/>
            </a:prstGeom>
          </p:spPr>
        </p:pic>
        <p:sp>
          <p:nvSpPr>
            <p:cNvPr id="8" name="TextBox 7"/>
            <p:cNvSpPr txBox="1"/>
            <p:nvPr/>
          </p:nvSpPr>
          <p:spPr>
            <a:xfrm>
              <a:off x="5177482" y="2001795"/>
              <a:ext cx="3040769" cy="369332"/>
            </a:xfrm>
            <a:prstGeom prst="rect">
              <a:avLst/>
            </a:prstGeom>
            <a:noFill/>
          </p:spPr>
          <p:txBody>
            <a:bodyPr wrap="none" rtlCol="0">
              <a:spAutoFit/>
            </a:bodyPr>
            <a:lstStyle/>
            <a:p>
              <a:r>
                <a:rPr lang="en-US" sz="1800" dirty="0" smtClean="0">
                  <a:solidFill>
                    <a:schemeClr val="tx1">
                      <a:lumMod val="50000"/>
                    </a:schemeClr>
                  </a:solidFill>
                  <a:latin typeface="Helvetica" charset="0"/>
                  <a:ea typeface="Helvetica" charset="0"/>
                  <a:cs typeface="Helvetica" charset="0"/>
                </a:rPr>
                <a:t>Age (</a:t>
              </a:r>
              <a:r>
                <a:rPr lang="en-US" sz="1800" dirty="0" err="1" smtClean="0">
                  <a:solidFill>
                    <a:schemeClr val="tx1">
                      <a:lumMod val="50000"/>
                    </a:schemeClr>
                  </a:solidFill>
                  <a:latin typeface="Helvetica" charset="0"/>
                  <a:ea typeface="Helvetica" charset="0"/>
                  <a:cs typeface="Helvetica" charset="0"/>
                </a:rPr>
                <a:t>yrs</a:t>
              </a:r>
              <a:r>
                <a:rPr lang="en-US" sz="1800" dirty="0" smtClean="0">
                  <a:solidFill>
                    <a:schemeClr val="tx1">
                      <a:lumMod val="50000"/>
                    </a:schemeClr>
                  </a:solidFill>
                  <a:latin typeface="Helvetica" charset="0"/>
                  <a:ea typeface="Helvetica" charset="0"/>
                  <a:cs typeface="Helvetica" charset="0"/>
                </a:rPr>
                <a:t>) v. Adoptions (</a:t>
              </a:r>
              <a:r>
                <a:rPr lang="en-US" sz="1800" dirty="0" err="1" smtClean="0">
                  <a:solidFill>
                    <a:schemeClr val="tx1">
                      <a:lumMod val="50000"/>
                    </a:schemeClr>
                  </a:solidFill>
                  <a:latin typeface="Helvetica" charset="0"/>
                  <a:ea typeface="Helvetica" charset="0"/>
                  <a:cs typeface="Helvetica" charset="0"/>
                </a:rPr>
                <a:t>wks</a:t>
              </a:r>
              <a:r>
                <a:rPr lang="en-US" sz="1800" dirty="0" smtClean="0">
                  <a:solidFill>
                    <a:schemeClr val="tx1">
                      <a:lumMod val="50000"/>
                    </a:schemeClr>
                  </a:solidFill>
                  <a:latin typeface="Helvetica" charset="0"/>
                  <a:ea typeface="Helvetica" charset="0"/>
                  <a:cs typeface="Helvetica" charset="0"/>
                </a:rPr>
                <a:t>)</a:t>
              </a:r>
              <a:endParaRPr lang="en-US" sz="1800" dirty="0">
                <a:solidFill>
                  <a:schemeClr val="tx1">
                    <a:lumMod val="50000"/>
                  </a:schemeClr>
                </a:solidFill>
                <a:latin typeface="Helvetica" charset="0"/>
                <a:ea typeface="Helvetica" charset="0"/>
                <a:cs typeface="Helvetica" charset="0"/>
              </a:endParaRPr>
            </a:p>
          </p:txBody>
        </p:sp>
      </p:grpSp>
      <p:cxnSp>
        <p:nvCxnSpPr>
          <p:cNvPr id="12" name="Straight Connector 11"/>
          <p:cNvCxnSpPr/>
          <p:nvPr/>
        </p:nvCxnSpPr>
        <p:spPr>
          <a:xfrm flipV="1">
            <a:off x="4648200" y="4267200"/>
            <a:ext cx="3962400" cy="1219200"/>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953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Austerity Problem</a:t>
            </a:r>
          </a:p>
        </p:txBody>
      </p:sp>
      <p:sp>
        <p:nvSpPr>
          <p:cNvPr id="6" name="Content Placeholder 5"/>
          <p:cNvSpPr>
            <a:spLocks noGrp="1"/>
          </p:cNvSpPr>
          <p:nvPr>
            <p:ph idx="1"/>
          </p:nvPr>
        </p:nvSpPr>
        <p:spPr/>
        <p:txBody>
          <a:bodyPr/>
          <a:lstStyle/>
          <a:p>
            <a:r>
              <a:rPr lang="en-US" sz="2400" dirty="0"/>
              <a:t>Austerity was based on recommendations from economists</a:t>
            </a:r>
          </a:p>
          <a:p>
            <a:endParaRPr lang="en-US" sz="2400" dirty="0"/>
          </a:p>
          <a:p>
            <a:r>
              <a:rPr lang="en-US" sz="2400" dirty="0"/>
              <a:t>Those economists created a giant Excel spreadsheet to analyze historical data</a:t>
            </a:r>
          </a:p>
          <a:p>
            <a:endParaRPr lang="en-US" sz="2400" dirty="0"/>
          </a:p>
          <a:p>
            <a:r>
              <a:rPr lang="en-US" sz="2400" dirty="0"/>
              <a:t>“Backed by millions of data points” sounds a lot more convincing than “backed by hundreds of data points”.</a:t>
            </a:r>
          </a:p>
          <a:p>
            <a:endParaRPr lang="en-US" sz="2400" dirty="0"/>
          </a:p>
          <a:p>
            <a:r>
              <a:rPr lang="en-US" sz="2400" dirty="0"/>
              <a:t>There was just one problem</a:t>
            </a:r>
            <a:r>
              <a:rPr lang="mr-IN" sz="2400" dirty="0"/>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6732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8</a:t>
            </a:r>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Searching for Correlations</a:t>
            </a:r>
            <a:endParaRPr lang="en-US" dirty="0">
              <a:latin typeface="Courier New" charset="0"/>
              <a:ea typeface="Courier New" charset="0"/>
              <a:cs typeface="Courier New" charset="0"/>
            </a:endParaRPr>
          </a:p>
        </p:txBody>
      </p:sp>
      <p:sp>
        <p:nvSpPr>
          <p:cNvPr id="4" name="TextBox 3"/>
          <p:cNvSpPr txBox="1"/>
          <p:nvPr/>
        </p:nvSpPr>
        <p:spPr>
          <a:xfrm>
            <a:off x="140043" y="1905000"/>
            <a:ext cx="5259281" cy="3416320"/>
          </a:xfrm>
          <a:prstGeom prst="rect">
            <a:avLst/>
          </a:prstGeom>
          <a:noFill/>
        </p:spPr>
        <p:txBody>
          <a:bodyPr wrap="square" rtlCol="0">
            <a:spAutoFit/>
          </a:bodyPr>
          <a:lstStyle/>
          <a:p>
            <a:pPr marL="342900" indent="-342900">
              <a:buFont typeface="Arial" charset="0"/>
              <a:buChar char="•"/>
            </a:pPr>
            <a:r>
              <a:rPr lang="en-US" dirty="0">
                <a:solidFill>
                  <a:schemeClr val="bg1"/>
                </a:solidFill>
              </a:rPr>
              <a:t>How do we measure </a:t>
            </a:r>
            <a:r>
              <a:rPr lang="en-US" dirty="0" smtClean="0">
                <a:solidFill>
                  <a:schemeClr val="bg1"/>
                </a:solidFill>
              </a:rPr>
              <a:t>the “fit” of a predictor (strength of correlation)?</a:t>
            </a:r>
            <a:endParaRPr lang="en-US" dirty="0">
              <a:solidFill>
                <a:schemeClr val="bg1"/>
              </a:solidFill>
            </a:endParaRPr>
          </a:p>
          <a:p>
            <a:pPr marL="342900" indent="-342900">
              <a:buFont typeface="Arial" charset="0"/>
              <a:buChar char="•"/>
            </a:pPr>
            <a:endParaRPr lang="en-US" dirty="0" smtClean="0">
              <a:solidFill>
                <a:schemeClr val="bg1"/>
              </a:solidFill>
            </a:endParaRPr>
          </a:p>
          <a:p>
            <a:pPr marL="342900" indent="-342900">
              <a:buFont typeface="Arial" charset="0"/>
              <a:buChar char="•"/>
            </a:pPr>
            <a:r>
              <a:rPr lang="en-US" dirty="0" smtClean="0">
                <a:solidFill>
                  <a:schemeClr val="bg1"/>
                </a:solidFill>
              </a:rPr>
              <a:t>How do we draw the predictor with the “best fit”?</a:t>
            </a:r>
          </a:p>
          <a:p>
            <a:pPr marL="342900" indent="-342900">
              <a:buFont typeface="Arial" charset="0"/>
              <a:buChar char="•"/>
            </a:pPr>
            <a:endParaRPr lang="en-US" dirty="0">
              <a:solidFill>
                <a:schemeClr val="bg1"/>
              </a:solidFill>
            </a:endParaRPr>
          </a:p>
          <a:p>
            <a:pPr marL="342900" indent="-342900">
              <a:buFont typeface="Arial" charset="0"/>
              <a:buChar char="•"/>
            </a:pPr>
            <a:r>
              <a:rPr lang="en-US" dirty="0" smtClean="0">
                <a:solidFill>
                  <a:schemeClr val="bg1"/>
                </a:solidFill>
              </a:rPr>
              <a:t>Complete Page 57</a:t>
            </a:r>
          </a:p>
          <a:p>
            <a:pPr marL="342900" indent="-342900">
              <a:buFont typeface="Arial" charset="0"/>
              <a:buChar char="•"/>
            </a:pPr>
            <a:endParaRPr lang="en-US" dirty="0" smtClean="0">
              <a:solidFill>
                <a:schemeClr val="bg1"/>
              </a:solidFill>
            </a:endParaRPr>
          </a:p>
          <a:p>
            <a:pPr marL="342900" indent="-342900">
              <a:buFont typeface="Arial" charset="0"/>
              <a:buChar char="•"/>
            </a:pPr>
            <a:r>
              <a:rPr lang="en-US" dirty="0" smtClean="0">
                <a:solidFill>
                  <a:schemeClr val="bg1"/>
                </a:solidFill>
                <a:hlinkClick r:id="rId2"/>
              </a:rPr>
              <a:t>Playing with predictors</a:t>
            </a:r>
            <a:endParaRPr lang="en-US" dirty="0" smtClean="0">
              <a:solidFill>
                <a:schemeClr val="bg1"/>
              </a:solidFill>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grpSp>
        <p:nvGrpSpPr>
          <p:cNvPr id="9" name="Group 8"/>
          <p:cNvGrpSpPr/>
          <p:nvPr/>
        </p:nvGrpSpPr>
        <p:grpSpPr>
          <a:xfrm>
            <a:off x="5399324" y="2133600"/>
            <a:ext cx="3392603" cy="2971800"/>
            <a:chOff x="4495800" y="2001795"/>
            <a:chExt cx="4114800" cy="3604419"/>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2369238"/>
              <a:ext cx="4114800" cy="3236976"/>
            </a:xfrm>
            <a:prstGeom prst="rect">
              <a:avLst/>
            </a:prstGeom>
          </p:spPr>
        </p:pic>
        <p:sp>
          <p:nvSpPr>
            <p:cNvPr id="8" name="TextBox 7"/>
            <p:cNvSpPr txBox="1"/>
            <p:nvPr/>
          </p:nvSpPr>
          <p:spPr>
            <a:xfrm>
              <a:off x="5177482" y="2001795"/>
              <a:ext cx="3040769" cy="369332"/>
            </a:xfrm>
            <a:prstGeom prst="rect">
              <a:avLst/>
            </a:prstGeom>
            <a:noFill/>
          </p:spPr>
          <p:txBody>
            <a:bodyPr wrap="none" rtlCol="0">
              <a:spAutoFit/>
            </a:bodyPr>
            <a:lstStyle/>
            <a:p>
              <a:r>
                <a:rPr lang="en-US" sz="1800" dirty="0" smtClean="0">
                  <a:solidFill>
                    <a:schemeClr val="tx1">
                      <a:lumMod val="50000"/>
                    </a:schemeClr>
                  </a:solidFill>
                  <a:latin typeface="Helvetica" charset="0"/>
                  <a:ea typeface="Helvetica" charset="0"/>
                  <a:cs typeface="Helvetica" charset="0"/>
                </a:rPr>
                <a:t>Age (</a:t>
              </a:r>
              <a:r>
                <a:rPr lang="en-US" sz="1800" dirty="0" err="1" smtClean="0">
                  <a:solidFill>
                    <a:schemeClr val="tx1">
                      <a:lumMod val="50000"/>
                    </a:schemeClr>
                  </a:solidFill>
                  <a:latin typeface="Helvetica" charset="0"/>
                  <a:ea typeface="Helvetica" charset="0"/>
                  <a:cs typeface="Helvetica" charset="0"/>
                </a:rPr>
                <a:t>yrs</a:t>
              </a:r>
              <a:r>
                <a:rPr lang="en-US" sz="1800" dirty="0" smtClean="0">
                  <a:solidFill>
                    <a:schemeClr val="tx1">
                      <a:lumMod val="50000"/>
                    </a:schemeClr>
                  </a:solidFill>
                  <a:latin typeface="Helvetica" charset="0"/>
                  <a:ea typeface="Helvetica" charset="0"/>
                  <a:cs typeface="Helvetica" charset="0"/>
                </a:rPr>
                <a:t>) v. Adoptions (</a:t>
              </a:r>
              <a:r>
                <a:rPr lang="en-US" sz="1800" dirty="0" err="1" smtClean="0">
                  <a:solidFill>
                    <a:schemeClr val="tx1">
                      <a:lumMod val="50000"/>
                    </a:schemeClr>
                  </a:solidFill>
                  <a:latin typeface="Helvetica" charset="0"/>
                  <a:ea typeface="Helvetica" charset="0"/>
                  <a:cs typeface="Helvetica" charset="0"/>
                </a:rPr>
                <a:t>wks</a:t>
              </a:r>
              <a:r>
                <a:rPr lang="en-US" sz="1800" dirty="0" smtClean="0">
                  <a:solidFill>
                    <a:schemeClr val="tx1">
                      <a:lumMod val="50000"/>
                    </a:schemeClr>
                  </a:solidFill>
                  <a:latin typeface="Helvetica" charset="0"/>
                  <a:ea typeface="Helvetica" charset="0"/>
                  <a:cs typeface="Helvetica" charset="0"/>
                </a:rPr>
                <a:t>)</a:t>
              </a:r>
              <a:endParaRPr lang="en-US" sz="1800" dirty="0">
                <a:solidFill>
                  <a:schemeClr val="tx1">
                    <a:lumMod val="50000"/>
                  </a:schemeClr>
                </a:solidFill>
                <a:latin typeface="Helvetica" charset="0"/>
                <a:ea typeface="Helvetica" charset="0"/>
                <a:cs typeface="Helvetica" charset="0"/>
              </a:endParaRPr>
            </a:p>
          </p:txBody>
        </p:sp>
      </p:grpSp>
    </p:spTree>
    <p:extLst>
      <p:ext uri="{BB962C8B-B14F-4D97-AF65-F5344CB8AC3E}">
        <p14:creationId xmlns:p14="http://schemas.microsoft.com/office/powerpoint/2010/main" val="140536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Linear Regression</a:t>
            </a:r>
            <a:endParaRPr lang="en-US" dirty="0">
              <a:latin typeface="Courier New" charset="0"/>
              <a:ea typeface="Courier New" charset="0"/>
              <a:cs typeface="Courier New" charset="0"/>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990600"/>
            <a:ext cx="4052347" cy="3473440"/>
          </a:xfrm>
          <a:prstGeom prst="rect">
            <a:avLst/>
          </a:prstGeom>
        </p:spPr>
      </p:pic>
      <p:sp>
        <p:nvSpPr>
          <p:cNvPr id="10" name="TextBox 9">
            <a:extLst>
              <a:ext uri="{FF2B5EF4-FFF2-40B4-BE49-F238E27FC236}">
                <a16:creationId xmlns="" xmlns:a16="http://schemas.microsoft.com/office/drawing/2014/main" id="{23786C46-A1E4-4073-B9E9-2D61A04F5B37}"/>
              </a:ext>
            </a:extLst>
          </p:cNvPr>
          <p:cNvSpPr txBox="1"/>
          <p:nvPr/>
        </p:nvSpPr>
        <p:spPr>
          <a:xfrm>
            <a:off x="0" y="4724400"/>
            <a:ext cx="9144000" cy="1015663"/>
          </a:xfrm>
          <a:prstGeom prst="rect">
            <a:avLst/>
          </a:prstGeom>
          <a:noFill/>
        </p:spPr>
        <p:txBody>
          <a:bodyPr wrap="square" rtlCol="0">
            <a:spAutoFit/>
          </a:bodyPr>
          <a:lstStyle/>
          <a:p>
            <a:pPr algn="ctr"/>
            <a:r>
              <a:rPr lang="en-US" sz="2000" spc="-100" dirty="0" err="1" smtClean="0">
                <a:solidFill>
                  <a:schemeClr val="accent1"/>
                </a:solidFill>
                <a:latin typeface="Courier New" charset="0"/>
                <a:ea typeface="Courier New" charset="0"/>
                <a:cs typeface="Courier New" charset="0"/>
              </a:rPr>
              <a:t>lr</a:t>
            </a:r>
            <a:r>
              <a:rPr lang="en-US" sz="2000" spc="-100" dirty="0" smtClean="0">
                <a:solidFill>
                  <a:schemeClr val="accent1"/>
                </a:solidFill>
                <a:latin typeface="Courier New" charset="0"/>
                <a:ea typeface="Courier New" charset="0"/>
                <a:cs typeface="Courier New" charset="0"/>
              </a:rPr>
              <a:t>-plot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Table, </a:t>
            </a:r>
            <a:r>
              <a:rPr lang="en-US" sz="2000" spc="-100" dirty="0" err="1" smtClean="0">
                <a:solidFill>
                  <a:schemeClr val="accent1"/>
                </a:solidFill>
                <a:latin typeface="Courier New" charset="0"/>
                <a:ea typeface="Courier New" charset="0"/>
                <a:cs typeface="Courier New" charset="0"/>
              </a:rPr>
              <a:t>xs</a:t>
            </a:r>
            <a:r>
              <a:rPr lang="en-US" sz="2000" spc="-6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a:t>
            </a:r>
            <a:r>
              <a:rPr lang="en-US" sz="2000" spc="-100" dirty="0" err="1" smtClean="0">
                <a:solidFill>
                  <a:schemeClr val="accent1"/>
                </a:solidFill>
                <a:latin typeface="Courier New" charset="0"/>
                <a:ea typeface="Courier New" charset="0"/>
                <a:cs typeface="Courier New" charset="0"/>
              </a:rPr>
              <a:t>ys</a:t>
            </a:r>
            <a:r>
              <a:rPr lang="en-US" sz="2000" spc="-6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smtClean="0">
                <a:solidFill>
                  <a:schemeClr val="accent1"/>
                </a:solidFill>
                <a:latin typeface="Courier New" charset="0"/>
                <a:ea typeface="Courier New" charset="0"/>
                <a:cs typeface="Courier New" charset="0"/>
              </a:rPr>
              <a:t>) </a:t>
            </a:r>
            <a:r>
              <a:rPr lang="en-US" sz="2000" spc="-100" dirty="0" smtClean="0">
                <a:solidFill>
                  <a:schemeClr val="accent1"/>
                </a:solidFill>
                <a:latin typeface="Courier New" charset="0"/>
                <a:ea typeface="Courier New" charset="0"/>
                <a:cs typeface="Courier New" charset="0"/>
                <a:sym typeface="Wingdings"/>
              </a:rPr>
              <a:t> </a:t>
            </a:r>
            <a:r>
              <a:rPr lang="en-US" sz="2000" spc="-100" dirty="0" smtClean="0">
                <a:solidFill>
                  <a:schemeClr val="accent1"/>
                </a:solidFill>
                <a:latin typeface="Courier New" charset="0"/>
                <a:ea typeface="Courier New" charset="0"/>
                <a:cs typeface="Courier New" charset="0"/>
              </a:rPr>
              <a:t>Image</a:t>
            </a:r>
            <a:endParaRPr lang="en-US" sz="2000" spc="-100" dirty="0">
              <a:solidFill>
                <a:schemeClr val="accent1"/>
              </a:solidFill>
              <a:latin typeface="Courier New" charset="0"/>
              <a:ea typeface="Courier New" charset="0"/>
              <a:cs typeface="Courier New" charset="0"/>
            </a:endParaRPr>
          </a:p>
          <a:p>
            <a:pPr algn="ctr"/>
            <a:endParaRPr lang="en-US" sz="2000" dirty="0" smtClean="0">
              <a:solidFill>
                <a:schemeClr val="accent1"/>
              </a:solidFill>
              <a:latin typeface="Courier New" charset="0"/>
              <a:ea typeface="Courier New" charset="0"/>
              <a:cs typeface="Courier New" charset="0"/>
            </a:endParaRPr>
          </a:p>
          <a:p>
            <a:pPr algn="ctr"/>
            <a:r>
              <a:rPr lang="en-US" sz="2000" spc="-100" dirty="0" smtClean="0">
                <a:solidFill>
                  <a:schemeClr val="accent1"/>
                </a:solidFill>
                <a:latin typeface="Courier New" charset="0"/>
                <a:ea typeface="Courier New" charset="0"/>
                <a:cs typeface="Courier New" charset="0"/>
              </a:rPr>
              <a:t>labeled-</a:t>
            </a:r>
            <a:r>
              <a:rPr lang="en-US" sz="2000" spc="-100" dirty="0" err="1" smtClean="0">
                <a:solidFill>
                  <a:schemeClr val="accent1"/>
                </a:solidFill>
                <a:latin typeface="Courier New" charset="0"/>
                <a:ea typeface="Courier New" charset="0"/>
                <a:cs typeface="Courier New" charset="0"/>
              </a:rPr>
              <a:t>lr</a:t>
            </a:r>
            <a:r>
              <a:rPr lang="en-US" sz="2000" spc="-100" dirty="0" smtClean="0">
                <a:solidFill>
                  <a:schemeClr val="accent1"/>
                </a:solidFill>
                <a:latin typeface="Courier New" charset="0"/>
                <a:ea typeface="Courier New" charset="0"/>
                <a:cs typeface="Courier New" charset="0"/>
              </a:rPr>
              <a:t>-plot</a:t>
            </a:r>
            <a:r>
              <a:rPr lang="en-US" sz="2000" spc="-6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(t </a:t>
            </a:r>
            <a:r>
              <a:rPr lang="en-US" sz="2000" spc="-6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Table</a:t>
            </a:r>
            <a:r>
              <a:rPr lang="en-US" sz="2000" spc="-100" dirty="0">
                <a:solidFill>
                  <a:schemeClr val="accent1"/>
                </a:solidFill>
                <a:latin typeface="Courier New" charset="0"/>
                <a:ea typeface="Courier New" charset="0"/>
                <a:cs typeface="Courier New" charset="0"/>
              </a:rPr>
              <a:t>, </a:t>
            </a:r>
            <a:r>
              <a:rPr lang="en-US" sz="2000" spc="-100" dirty="0" smtClean="0">
                <a:solidFill>
                  <a:schemeClr val="accent1"/>
                </a:solidFill>
                <a:latin typeface="Courier New" charset="0"/>
                <a:ea typeface="Courier New" charset="0"/>
                <a:cs typeface="Courier New" charset="0"/>
              </a:rPr>
              <a:t>labels</a:t>
            </a:r>
            <a:r>
              <a:rPr lang="en-US" sz="2000" spc="-6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a:t>
            </a:r>
            <a:r>
              <a:rPr lang="en-US" sz="2000" spc="-100" dirty="0" err="1" smtClean="0">
                <a:solidFill>
                  <a:schemeClr val="accent1"/>
                </a:solidFill>
                <a:latin typeface="Courier New" charset="0"/>
                <a:ea typeface="Courier New" charset="0"/>
                <a:cs typeface="Courier New" charset="0"/>
              </a:rPr>
              <a:t>Str</a:t>
            </a:r>
            <a:r>
              <a:rPr lang="en-US" sz="2000" spc="-100" dirty="0" smtClean="0">
                <a:solidFill>
                  <a:schemeClr val="accent1"/>
                </a:solidFill>
                <a:latin typeface="Courier New" charset="0"/>
                <a:ea typeface="Courier New" charset="0"/>
                <a:cs typeface="Courier New" charset="0"/>
              </a:rPr>
              <a:t>, </a:t>
            </a:r>
            <a:r>
              <a:rPr lang="en-US" sz="2000" spc="-100" dirty="0" err="1" smtClean="0">
                <a:solidFill>
                  <a:schemeClr val="accent1"/>
                </a:solidFill>
                <a:latin typeface="Courier New" charset="0"/>
                <a:ea typeface="Courier New" charset="0"/>
                <a:cs typeface="Courier New" charset="0"/>
              </a:rPr>
              <a:t>xs</a:t>
            </a:r>
            <a:r>
              <a:rPr lang="en-US" sz="2000" spc="-6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a:t>
            </a:r>
            <a:r>
              <a:rPr lang="en-US" sz="2000" spc="-100" dirty="0" err="1" smtClean="0">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ys</a:t>
            </a:r>
            <a:r>
              <a:rPr lang="en-US" sz="2000" spc="-6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a:t>
            </a:r>
            <a:r>
              <a:rPr lang="en-US" sz="2000" spc="-100" dirty="0" err="1" smtClean="0">
                <a:solidFill>
                  <a:schemeClr val="accent1"/>
                </a:solidFill>
                <a:latin typeface="Courier New" charset="0"/>
                <a:ea typeface="Courier New" charset="0"/>
                <a:cs typeface="Courier New" charset="0"/>
              </a:rPr>
              <a:t>Str</a:t>
            </a:r>
            <a:r>
              <a:rPr lang="en-US" sz="2000" spc="-1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sym typeface="Wingdings"/>
              </a:rPr>
              <a:t></a:t>
            </a:r>
            <a:r>
              <a:rPr lang="en-US" sz="2000" spc="-100" dirty="0" err="1" smtClean="0">
                <a:solidFill>
                  <a:schemeClr val="accent1"/>
                </a:solidFill>
                <a:latin typeface="Courier New" charset="0"/>
                <a:ea typeface="Courier New" charset="0"/>
                <a:cs typeface="Courier New" charset="0"/>
              </a:rPr>
              <a:t>Img</a:t>
            </a:r>
            <a:endParaRPr lang="en-US" sz="2000" spc="-100" dirty="0">
              <a:solidFill>
                <a:schemeClr val="accent1"/>
              </a:solidFill>
              <a:latin typeface="Courier New" charset="0"/>
              <a:ea typeface="Courier New" charset="0"/>
              <a:cs typeface="Courier New" charset="0"/>
            </a:endParaRPr>
          </a:p>
        </p:txBody>
      </p:sp>
    </p:spTree>
    <p:extLst>
      <p:ext uri="{BB962C8B-B14F-4D97-AF65-F5344CB8AC3E}">
        <p14:creationId xmlns:p14="http://schemas.microsoft.com/office/powerpoint/2010/main" val="177871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Linear Regression</a:t>
            </a:r>
            <a:endParaRPr lang="en-US" dirty="0">
              <a:latin typeface="Courier New" charset="0"/>
              <a:ea typeface="Courier New" charset="0"/>
              <a:cs typeface="Courier New" charset="0"/>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1143000"/>
            <a:ext cx="5296947" cy="4540240"/>
          </a:xfrm>
          <a:prstGeom prst="rect">
            <a:avLst/>
          </a:prstGeom>
        </p:spPr>
      </p:pic>
      <p:sp>
        <p:nvSpPr>
          <p:cNvPr id="6" name="TextBox 5"/>
          <p:cNvSpPr txBox="1"/>
          <p:nvPr/>
        </p:nvSpPr>
        <p:spPr>
          <a:xfrm>
            <a:off x="304801" y="2252008"/>
            <a:ext cx="3505200" cy="3046988"/>
          </a:xfrm>
          <a:prstGeom prst="rect">
            <a:avLst/>
          </a:prstGeom>
          <a:noFill/>
        </p:spPr>
        <p:txBody>
          <a:bodyPr wrap="square" rtlCol="0">
            <a:spAutoFit/>
          </a:bodyPr>
          <a:lstStyle/>
          <a:p>
            <a:pPr marL="342900" indent="-342900">
              <a:buFont typeface="Arial" charset="0"/>
              <a:buChar char="•"/>
            </a:pPr>
            <a:r>
              <a:rPr lang="en-US" dirty="0" smtClean="0">
                <a:solidFill>
                  <a:schemeClr val="bg1"/>
                </a:solidFill>
              </a:rPr>
              <a:t>r</a:t>
            </a:r>
            <a:r>
              <a:rPr lang="en-US" baseline="30000" dirty="0" smtClean="0">
                <a:solidFill>
                  <a:schemeClr val="bg1"/>
                </a:solidFill>
              </a:rPr>
              <a:t>2</a:t>
            </a:r>
            <a:endParaRPr lang="en-US" dirty="0">
              <a:solidFill>
                <a:schemeClr val="bg1"/>
              </a:solidFill>
            </a:endParaRPr>
          </a:p>
          <a:p>
            <a:pPr marL="342900" indent="-342900">
              <a:buFont typeface="Arial" charset="0"/>
              <a:buChar char="•"/>
            </a:pPr>
            <a:endParaRPr lang="en-US" dirty="0" smtClean="0">
              <a:solidFill>
                <a:schemeClr val="bg1"/>
              </a:solidFill>
            </a:endParaRPr>
          </a:p>
          <a:p>
            <a:pPr marL="342900" indent="-342900">
              <a:buFont typeface="Arial" charset="0"/>
              <a:buChar char="•"/>
            </a:pPr>
            <a:r>
              <a:rPr lang="en-US" dirty="0" smtClean="0">
                <a:solidFill>
                  <a:schemeClr val="bg1"/>
                </a:solidFill>
              </a:rPr>
              <a:t>slope</a:t>
            </a:r>
          </a:p>
          <a:p>
            <a:pPr marL="342900" indent="-342900">
              <a:buFont typeface="Arial" charset="0"/>
              <a:buChar char="•"/>
            </a:pPr>
            <a:endParaRPr lang="en-US" dirty="0" smtClean="0">
              <a:solidFill>
                <a:schemeClr val="bg1"/>
              </a:solidFill>
            </a:endParaRPr>
          </a:p>
          <a:p>
            <a:pPr marL="342900" indent="-342900">
              <a:buFont typeface="Arial" charset="0"/>
              <a:buChar char="•"/>
            </a:pPr>
            <a:r>
              <a:rPr lang="en-US" dirty="0" smtClean="0">
                <a:solidFill>
                  <a:schemeClr val="bg1"/>
                </a:solidFill>
              </a:rPr>
              <a:t>y-intercept</a:t>
            </a:r>
          </a:p>
          <a:p>
            <a:pPr marL="342900" indent="-342900">
              <a:buFont typeface="Arial" charset="0"/>
              <a:buChar char="•"/>
            </a:pPr>
            <a:endParaRPr lang="en-US" dirty="0">
              <a:solidFill>
                <a:schemeClr val="bg1"/>
              </a:solidFill>
            </a:endParaRPr>
          </a:p>
          <a:p>
            <a:pPr marL="342900" indent="-342900">
              <a:buFont typeface="Arial" charset="0"/>
              <a:buChar char="•"/>
            </a:pPr>
            <a:r>
              <a:rPr lang="en-US" dirty="0" smtClean="0">
                <a:solidFill>
                  <a:schemeClr val="bg1"/>
                </a:solidFill>
              </a:rPr>
              <a:t>Complete page 59 (using notes from 53)</a:t>
            </a:r>
          </a:p>
        </p:txBody>
      </p:sp>
    </p:spTree>
    <p:extLst>
      <p:ext uri="{BB962C8B-B14F-4D97-AF65-F5344CB8AC3E}">
        <p14:creationId xmlns:p14="http://schemas.microsoft.com/office/powerpoint/2010/main" val="169907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9</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Fake News!</a:t>
            </a:r>
            <a:endParaRPr lang="en-US" dirty="0"/>
          </a:p>
        </p:txBody>
      </p:sp>
      <p:sp>
        <p:nvSpPr>
          <p:cNvPr id="4" name="Content Placeholder 3"/>
          <p:cNvSpPr>
            <a:spLocks noGrp="1"/>
          </p:cNvSpPr>
          <p:nvPr>
            <p:ph idx="1"/>
          </p:nvPr>
        </p:nvSpPr>
        <p:spPr/>
        <p:txBody>
          <a:bodyPr/>
          <a:lstStyle/>
          <a:p>
            <a:pPr eaLnBrk="1" hangingPunct="1">
              <a:spcAft>
                <a:spcPts val="1800"/>
              </a:spcAft>
              <a:buClr>
                <a:srgbClr val="4C4C4C"/>
              </a:buClr>
            </a:pPr>
            <a:r>
              <a:rPr lang="en-US" altLang="en-US" dirty="0" smtClean="0"/>
              <a:t>People misrepresent data </a:t>
            </a:r>
            <a:r>
              <a:rPr lang="en-US" altLang="en-US" i="1" dirty="0" smtClean="0"/>
              <a:t>all the time</a:t>
            </a:r>
            <a:endParaRPr lang="en-US" altLang="en-US" dirty="0" smtClean="0"/>
          </a:p>
          <a:p>
            <a:pPr eaLnBrk="1" hangingPunct="1">
              <a:spcAft>
                <a:spcPts val="1800"/>
              </a:spcAft>
              <a:buClr>
                <a:srgbClr val="4C4C4C"/>
              </a:buClr>
            </a:pPr>
            <a:r>
              <a:rPr lang="en-US" altLang="en-US" dirty="0" smtClean="0"/>
              <a:t>Turn to Page 61</a:t>
            </a:r>
          </a:p>
          <a:p>
            <a:pPr eaLnBrk="1" hangingPunct="1">
              <a:spcAft>
                <a:spcPts val="1800"/>
              </a:spcAft>
              <a:buClr>
                <a:srgbClr val="4C4C4C"/>
              </a:buClr>
            </a:pPr>
            <a:r>
              <a:rPr lang="en-US" altLang="en-US" dirty="0" smtClean="0"/>
              <a:t>Being able to speak accurately about data is an essential part of being a Data Scientist</a:t>
            </a:r>
          </a:p>
          <a:p>
            <a:pPr eaLnBrk="1" hangingPunct="1">
              <a:spcAft>
                <a:spcPts val="1800"/>
              </a:spcAft>
              <a:buClr>
                <a:srgbClr val="4C4C4C"/>
              </a:buClr>
            </a:pPr>
            <a:r>
              <a:rPr lang="en-US" altLang="en-US" dirty="0" smtClean="0">
                <a:hlinkClick r:id="rId2"/>
              </a:rPr>
              <a:t>Your Research Paper</a:t>
            </a:r>
            <a:endParaRPr lang="en-US" altLang="en-US" dirty="0" smtClean="0"/>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p>
          </p:txBody>
        </p:sp>
        <p:pic>
          <p:nvPicPr>
            <p:cNvPr id="25" name="Picture 24"/>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cstate="screen">
              <a:extLst>
                <a:ext uri="{28A0092B-C50C-407E-A947-70E740481C1C}">
                  <a14:useLocalDpi xmlns:a14="http://schemas.microsoft.com/office/drawing/2010/main"/>
                </a:ext>
              </a:extLst>
            </a:blip>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p>
            <a:p>
              <a:pPr>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7" name="Picture 26"/>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p>
            <a:p>
              <a:pPr marL="0" marR="0">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cstate="screen">
              <a:extLst>
                <a:ext uri="{28A0092B-C50C-407E-A947-70E740481C1C}">
                  <a14:useLocalDpi xmlns:a14="http://schemas.microsoft.com/office/drawing/2010/main"/>
                </a:ext>
              </a:extLst>
            </a:blip>
            <a:srcRect/>
            <a:stretch/>
          </p:blipFill>
          <p:spPr bwMode="auto">
            <a:xfrm>
              <a:off x="3078893" y="3505200"/>
              <a:ext cx="1403031" cy="1702912"/>
            </a:xfrm>
            <a:prstGeom prst="rect">
              <a:avLst/>
            </a:prstGeom>
            <a:ln>
              <a:noFill/>
            </a:ln>
            <a:extLst>
              <a:ext uri="{53640926-AAD7-44d8-BBD7-CCE9431645EC}">
                <a14:shadowObscured xmlns:lc="http://schemas.openxmlformats.org/drawingml/2006/lockedCanvas" xmlns=""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gr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7887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Connect with Us!</a:t>
            </a:r>
          </a:p>
        </p:txBody>
      </p:sp>
      <p:pic>
        <p:nvPicPr>
          <p:cNvPr id="107523"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996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a:solidFill>
                  <a:srgbClr val="92D050"/>
                </a:solidFill>
                <a:latin typeface="Arial" charset="0"/>
              </a:rPr>
              <a:t>Grab a photo!</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4464148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5791200"/>
            <a:ext cx="8686800" cy="880025"/>
          </a:xfrm>
        </p:spPr>
        <p:txBody>
          <a:bodyPr/>
          <a:lstStyle/>
          <a:p>
            <a:pPr>
              <a:defRPr/>
            </a:pPr>
            <a:r>
              <a:rPr lang="en-US" sz="4800" dirty="0"/>
              <a:t>We’d like your feedback!</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The Austerity Problem</a:t>
            </a:r>
          </a:p>
        </p:txBody>
      </p:sp>
      <p:sp>
        <p:nvSpPr>
          <p:cNvPr id="13" name="Content Placeholder 12"/>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a:blip r:embed="rId3"/>
          <a:stretch>
            <a:fillRect/>
          </a:stretch>
        </p:blipFill>
        <p:spPr>
          <a:xfrm>
            <a:off x="152400" y="1603584"/>
            <a:ext cx="6246866" cy="1827882"/>
          </a:xfrm>
          <a:prstGeom prst="rect">
            <a:avLst/>
          </a:prstGeom>
        </p:spPr>
      </p:pic>
      <p:pic>
        <p:nvPicPr>
          <p:cNvPr id="8" name="Picture 7"/>
          <p:cNvPicPr>
            <a:picLocks noChangeAspect="1"/>
          </p:cNvPicPr>
          <p:nvPr/>
        </p:nvPicPr>
        <p:blipFill>
          <a:blip r:embed="rId4"/>
          <a:stretch>
            <a:fillRect/>
          </a:stretch>
        </p:blipFill>
        <p:spPr>
          <a:xfrm>
            <a:off x="1371600" y="3427006"/>
            <a:ext cx="7188522" cy="2637400"/>
          </a:xfrm>
          <a:prstGeom prst="rect">
            <a:avLst/>
          </a:prstGeom>
        </p:spPr>
      </p:pic>
      <p:pic>
        <p:nvPicPr>
          <p:cNvPr id="7" name="Picture 6"/>
          <p:cNvPicPr>
            <a:picLocks noChangeAspect="1"/>
          </p:cNvPicPr>
          <p:nvPr/>
        </p:nvPicPr>
        <p:blipFill>
          <a:blip r:embed="rId5"/>
          <a:stretch>
            <a:fillRect/>
          </a:stretch>
        </p:blipFill>
        <p:spPr>
          <a:xfrm>
            <a:off x="2209800" y="2299579"/>
            <a:ext cx="6134100" cy="3695700"/>
          </a:xfrm>
          <a:prstGeom prst="rect">
            <a:avLst/>
          </a:prstGeom>
        </p:spPr>
      </p:pic>
    </p:spTree>
    <p:extLst>
      <p:ext uri="{BB962C8B-B14F-4D97-AF65-F5344CB8AC3E}">
        <p14:creationId xmlns:p14="http://schemas.microsoft.com/office/powerpoint/2010/main" val="31165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04800" y="1951038"/>
            <a:ext cx="8686800" cy="4525962"/>
          </a:xfrm>
        </p:spPr>
        <p:txBody>
          <a:bodyPr/>
          <a:lstStyle/>
          <a:p>
            <a:r>
              <a:rPr lang="en-US" sz="2600" dirty="0"/>
              <a:t>Data Science is not about writing for-loops, queries or Excel formulas</a:t>
            </a:r>
            <a:r>
              <a:rPr lang="mr-IN" sz="2600" dirty="0"/>
              <a:t>…</a:t>
            </a:r>
            <a:endParaRPr lang="en-US" sz="2600" dirty="0"/>
          </a:p>
          <a:p>
            <a:endParaRPr lang="en-US" sz="2600" dirty="0"/>
          </a:p>
          <a:p>
            <a:r>
              <a:rPr lang="mr-IN" sz="2600" dirty="0"/>
              <a:t>…</a:t>
            </a:r>
            <a:r>
              <a:rPr lang="en-US" sz="2600" dirty="0"/>
              <a:t>any more than programming is about “writing code”</a:t>
            </a:r>
          </a:p>
          <a:p>
            <a:endParaRPr lang="en-US" sz="2600" i="1" dirty="0"/>
          </a:p>
          <a:p>
            <a:r>
              <a:rPr lang="en-US" sz="2600" dirty="0"/>
              <a:t>Data Science is about analysis, and </a:t>
            </a:r>
            <a:r>
              <a:rPr lang="en-US" sz="2600" b="1" dirty="0"/>
              <a:t>making sense of data</a:t>
            </a:r>
            <a:r>
              <a:rPr lang="en-US" sz="2600" dirty="0"/>
              <a:t>. If all we do is teach kids Excel, R, </a:t>
            </a:r>
            <a:r>
              <a:rPr lang="en-US" sz="2600" dirty="0" err="1"/>
              <a:t>etc</a:t>
            </a:r>
            <a:r>
              <a:rPr lang="mr-IN" sz="2600" dirty="0"/>
              <a:t>…</a:t>
            </a:r>
            <a:r>
              <a:rPr lang="en-US" sz="2600" dirty="0"/>
              <a:t>we fail.</a:t>
            </a:r>
          </a:p>
          <a:p>
            <a:endParaRPr lang="en-US" sz="2600" dirty="0"/>
          </a:p>
          <a:p>
            <a:pPr marL="0" indent="0">
              <a:buNone/>
            </a:pPr>
            <a:r>
              <a:rPr lang="en-US" b="1" i="1" dirty="0"/>
              <a:t>Principle 3: </a:t>
            </a:r>
            <a:r>
              <a:rPr lang="en-US" i="1" dirty="0"/>
              <a:t>Address the Austerity Problem</a:t>
            </a:r>
          </a:p>
        </p:txBody>
      </p:sp>
      <p:sp>
        <p:nvSpPr>
          <p:cNvPr id="12" name="Title 11"/>
          <p:cNvSpPr>
            <a:spLocks noGrp="1"/>
          </p:cNvSpPr>
          <p:nvPr>
            <p:ph type="title"/>
          </p:nvPr>
        </p:nvSpPr>
        <p:spPr/>
        <p:txBody>
          <a:bodyPr/>
          <a:lstStyle/>
          <a:p>
            <a:r>
              <a:rPr lang="en-US" dirty="0"/>
              <a:t>The Austerity Problem</a:t>
            </a:r>
          </a:p>
        </p:txBody>
      </p:sp>
      <p:grpSp>
        <p:nvGrpSpPr>
          <p:cNvPr id="3" name="Group 2"/>
          <p:cNvGrpSpPr/>
          <p:nvPr/>
        </p:nvGrpSpPr>
        <p:grpSpPr>
          <a:xfrm>
            <a:off x="-914400" y="1676400"/>
            <a:ext cx="10852065" cy="3932354"/>
            <a:chOff x="-1295400" y="1600200"/>
            <a:chExt cx="10852065" cy="3932354"/>
          </a:xfrm>
        </p:grpSpPr>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52800" y="1600200"/>
              <a:ext cx="6203865" cy="3932354"/>
            </a:xfrm>
            <a:prstGeom prst="rect">
              <a:avLst/>
            </a:prstGeom>
          </p:spPr>
        </p:pic>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5400" y="1600200"/>
              <a:ext cx="5984017" cy="3932354"/>
            </a:xfrm>
            <a:prstGeom prst="rect">
              <a:avLst/>
            </a:prstGeom>
          </p:spPr>
        </p:pic>
      </p:grpSp>
    </p:spTree>
    <p:extLst>
      <p:ext uri="{BB962C8B-B14F-4D97-AF65-F5344CB8AC3E}">
        <p14:creationId xmlns:p14="http://schemas.microsoft.com/office/powerpoint/2010/main" val="186177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2.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3.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4.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5.xml><?xml version="1.0" encoding="utf-8"?>
<p:tagLst xmlns:a="http://schemas.openxmlformats.org/drawingml/2006/main" xmlns:r="http://schemas.openxmlformats.org/officeDocument/2006/relationships" xmlns:p="http://schemas.openxmlformats.org/presentationml/2006/main">
  <p:tag name="TIMING" val="|1|0.5|0.5|0.6|0.6|0.5|0.7|1|1.1"/>
</p:tagLst>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Trek">
  <a:themeElements>
    <a:clrScheme name="Custom 1">
      <a:dk1>
        <a:srgbClr val="000000"/>
      </a:dk1>
      <a:lt1>
        <a:srgbClr val="FFFFFF"/>
      </a:lt1>
      <a:dk2>
        <a:srgbClr val="4E3B30"/>
      </a:dk2>
      <a:lt2>
        <a:srgbClr val="FBEEC9"/>
      </a:lt2>
      <a:accent1>
        <a:srgbClr val="9939F0"/>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1">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Trek.thmx</Template>
  <TotalTime>35150</TotalTime>
  <Words>3716</Words>
  <Application>Microsoft Macintosh PowerPoint</Application>
  <PresentationFormat>On-screen Show (4:3)</PresentationFormat>
  <Paragraphs>767</Paragraphs>
  <Slides>78</Slides>
  <Notes>46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78</vt:i4>
      </vt:variant>
    </vt:vector>
  </HeadingPairs>
  <TitlesOfParts>
    <vt:vector size="92" baseType="lpstr">
      <vt:lpstr>Arial</vt:lpstr>
      <vt:lpstr>Arial Unicode MS</vt:lpstr>
      <vt:lpstr>Century Gothic</vt:lpstr>
      <vt:lpstr>Courier</vt:lpstr>
      <vt:lpstr>Courier New</vt:lpstr>
      <vt:lpstr>Franklin Gothic Book</vt:lpstr>
      <vt:lpstr>Franklin Gothic Medium</vt:lpstr>
      <vt:lpstr>Helvetica</vt:lpstr>
      <vt:lpstr>Mangal</vt:lpstr>
      <vt:lpstr>ＭＳ Ｐゴシック</vt:lpstr>
      <vt:lpstr>Times New Roman</vt:lpstr>
      <vt:lpstr>Wingdings</vt:lpstr>
      <vt:lpstr>Wingdings 2</vt:lpstr>
      <vt:lpstr>Trek</vt:lpstr>
      <vt:lpstr>PowerPoint Presentation</vt:lpstr>
      <vt:lpstr>PowerPoint Presentation</vt:lpstr>
      <vt:lpstr>What is Data Science?</vt:lpstr>
      <vt:lpstr>Design Principles</vt:lpstr>
      <vt:lpstr>Authentic &amp; Accessible</vt:lpstr>
      <vt:lpstr>The Austerity Problem</vt:lpstr>
      <vt:lpstr>The Austerity Problem</vt:lpstr>
      <vt:lpstr>The Austerity Problem</vt:lpstr>
      <vt:lpstr>The Austerity Problem</vt:lpstr>
      <vt:lpstr>Goals for this Workshop</vt:lpstr>
      <vt:lpstr>Bootstrap Materials</vt:lpstr>
      <vt:lpstr>10,000 Foot View</vt:lpstr>
      <vt:lpstr>10,000 Foot View</vt:lpstr>
      <vt:lpstr>10,000 Foot View</vt:lpstr>
      <vt:lpstr>10,000 Foot View</vt:lpstr>
      <vt:lpstr>10,000 Foot View</vt:lpstr>
      <vt:lpstr>Where Does DataScience Fit?</vt:lpstr>
      <vt:lpstr>Agenda</vt:lpstr>
      <vt:lpstr>Setting up your classroom</vt:lpstr>
      <vt:lpstr>Unit 1</vt:lpstr>
      <vt:lpstr>Do Now</vt:lpstr>
      <vt:lpstr>Introducing Pyret</vt:lpstr>
      <vt:lpstr>Tables</vt:lpstr>
      <vt:lpstr>Numbers and Strings</vt:lpstr>
      <vt:lpstr>Error Messages</vt:lpstr>
      <vt:lpstr>Booleans</vt:lpstr>
      <vt:lpstr>Functions in Pyret</vt:lpstr>
      <vt:lpstr>Back of your Book: Contracts!</vt:lpstr>
      <vt:lpstr>get-row</vt:lpstr>
      <vt:lpstr>Writing examples</vt:lpstr>
      <vt:lpstr>Getting columns from a Row</vt:lpstr>
      <vt:lpstr>Definitions in Pyret</vt:lpstr>
      <vt:lpstr>Unit 2</vt:lpstr>
      <vt:lpstr>The animals dataset</vt:lpstr>
      <vt:lpstr>Defining Values</vt:lpstr>
      <vt:lpstr>Defining Functions</vt:lpstr>
      <vt:lpstr>Defining Functions</vt:lpstr>
      <vt:lpstr>Project: Choose Your Dataset!</vt:lpstr>
      <vt:lpstr>Unit 3</vt:lpstr>
      <vt:lpstr>Review and Introduction</vt:lpstr>
      <vt:lpstr>Methods</vt:lpstr>
      <vt:lpstr>More Table Methods</vt:lpstr>
      <vt:lpstr>More Table Methods</vt:lpstr>
      <vt:lpstr>Table Plans</vt:lpstr>
      <vt:lpstr>Table Plan Practice</vt:lpstr>
      <vt:lpstr>Project: Choose Your Dataset!</vt:lpstr>
      <vt:lpstr>Unit 4</vt:lpstr>
      <vt:lpstr>Mean</vt:lpstr>
      <vt:lpstr>Median</vt:lpstr>
      <vt:lpstr>Modes</vt:lpstr>
      <vt:lpstr>Using Measures of Center</vt:lpstr>
      <vt:lpstr>Which measure is “best”?</vt:lpstr>
      <vt:lpstr>Table Plans</vt:lpstr>
      <vt:lpstr>Do Now</vt:lpstr>
      <vt:lpstr>Your dataset</vt:lpstr>
      <vt:lpstr>Unit 5</vt:lpstr>
      <vt:lpstr>Bar and Pie Charts</vt:lpstr>
      <vt:lpstr>PowerPoint Presentation</vt:lpstr>
      <vt:lpstr>PowerPoint Presentation</vt:lpstr>
      <vt:lpstr>Unit 6</vt:lpstr>
      <vt:lpstr>Visualizing Frequency</vt:lpstr>
      <vt:lpstr>Bins and Spread</vt:lpstr>
      <vt:lpstr>Which Chart is Best?</vt:lpstr>
      <vt:lpstr>Unit 7</vt:lpstr>
      <vt:lpstr>Do Now</vt:lpstr>
      <vt:lpstr>Scatter plots</vt:lpstr>
      <vt:lpstr>PowerPoint Presentation</vt:lpstr>
      <vt:lpstr>PowerPoint Presentation</vt:lpstr>
      <vt:lpstr>PowerPoint Presentation</vt:lpstr>
      <vt:lpstr>Unit 8</vt:lpstr>
      <vt:lpstr>PowerPoint Presentation</vt:lpstr>
      <vt:lpstr>PowerPoint Presentation</vt:lpstr>
      <vt:lpstr>PowerPoint Presentation</vt:lpstr>
      <vt:lpstr>Unit 9</vt:lpstr>
      <vt:lpstr>Fake News!</vt:lpstr>
      <vt:lpstr>PowerPoint Presentation</vt:lpstr>
      <vt:lpstr>Connect with Us!</vt:lpstr>
      <vt:lpstr>We’d like your feedback!</vt:lpstr>
    </vt:vector>
  </TitlesOfParts>
  <Manager/>
  <Company/>
  <LinksUpToDate>false</LinksUpToDate>
  <SharedDoc>false</SharedDoc>
  <HyperlinkBase/>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Emmanuel Schanzer</cp:lastModifiedBy>
  <cp:revision>744</cp:revision>
  <cp:lastPrinted>2010-06-15T20:49:49Z</cp:lastPrinted>
  <dcterms:created xsi:type="dcterms:W3CDTF">2015-08-09T14:46:48Z</dcterms:created>
  <dcterms:modified xsi:type="dcterms:W3CDTF">2017-11-10T14:45:52Z</dcterms:modified>
  <cp:category/>
</cp:coreProperties>
</file>